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47"/>
  </p:notesMasterIdLst>
  <p:sldIdLst>
    <p:sldId id="256" r:id="rId3"/>
    <p:sldId id="257" r:id="rId4"/>
    <p:sldId id="261" r:id="rId5"/>
    <p:sldId id="258" r:id="rId6"/>
    <p:sldId id="307" r:id="rId7"/>
    <p:sldId id="260" r:id="rId8"/>
    <p:sldId id="262" r:id="rId9"/>
    <p:sldId id="263" r:id="rId10"/>
    <p:sldId id="264" r:id="rId11"/>
    <p:sldId id="283" r:id="rId12"/>
    <p:sldId id="297" r:id="rId13"/>
    <p:sldId id="298" r:id="rId14"/>
    <p:sldId id="321" r:id="rId15"/>
    <p:sldId id="323" r:id="rId16"/>
    <p:sldId id="322" r:id="rId17"/>
    <p:sldId id="308" r:id="rId18"/>
    <p:sldId id="267" r:id="rId19"/>
    <p:sldId id="317" r:id="rId20"/>
    <p:sldId id="289" r:id="rId21"/>
    <p:sldId id="268" r:id="rId22"/>
    <p:sldId id="270" r:id="rId23"/>
    <p:sldId id="282" r:id="rId24"/>
    <p:sldId id="272" r:id="rId25"/>
    <p:sldId id="273" r:id="rId26"/>
    <p:sldId id="274" r:id="rId27"/>
    <p:sldId id="330" r:id="rId28"/>
    <p:sldId id="276" r:id="rId29"/>
    <p:sldId id="277" r:id="rId30"/>
    <p:sldId id="278" r:id="rId31"/>
    <p:sldId id="290" r:id="rId32"/>
    <p:sldId id="324" r:id="rId33"/>
    <p:sldId id="316" r:id="rId34"/>
    <p:sldId id="279" r:id="rId35"/>
    <p:sldId id="280" r:id="rId36"/>
    <p:sldId id="281" r:id="rId37"/>
    <p:sldId id="299" r:id="rId38"/>
    <p:sldId id="300" r:id="rId39"/>
    <p:sldId id="327" r:id="rId40"/>
    <p:sldId id="328" r:id="rId41"/>
    <p:sldId id="331" r:id="rId42"/>
    <p:sldId id="301" r:id="rId43"/>
    <p:sldId id="310" r:id="rId44"/>
    <p:sldId id="309" r:id="rId45"/>
    <p:sldId id="312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4D47"/>
    <a:srgbClr val="FFFF99"/>
    <a:srgbClr val="FFFFCC"/>
    <a:srgbClr val="FFFFFF"/>
    <a:srgbClr val="F7F7F7"/>
    <a:srgbClr val="DFDFDE"/>
    <a:srgbClr val="F1F0EE"/>
    <a:srgbClr val="36332F"/>
    <a:srgbClr val="F2F2F2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4640"/>
  </p:normalViewPr>
  <p:slideViewPr>
    <p:cSldViewPr snapToGrid="0">
      <p:cViewPr varScale="1">
        <p:scale>
          <a:sx n="107" d="100"/>
          <a:sy n="107" d="100"/>
        </p:scale>
        <p:origin x="7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老年人口比例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65歲以上</c:v>
                </c:pt>
              </c:strCache>
            </c:strRef>
          </c:tx>
          <c:spPr>
            <a:ln w="28575" cap="rnd">
              <a:solidFill>
                <a:srgbClr val="3366C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366CC"/>
              </a:solidFill>
              <a:ln w="9525">
                <a:solidFill>
                  <a:srgbClr val="3366CC"/>
                </a:solidFill>
              </a:ln>
              <a:effectLst/>
            </c:spPr>
          </c:marker>
          <c:cat>
            <c:strRef>
              <c:f>工作表1!$A$2:$A$16</c:f>
              <c:strCache>
                <c:ptCount val="15"/>
                <c:pt idx="0">
                  <c:v>100年</c:v>
                </c:pt>
                <c:pt idx="1">
                  <c:v>101年</c:v>
                </c:pt>
                <c:pt idx="2">
                  <c:v>102年</c:v>
                </c:pt>
                <c:pt idx="3">
                  <c:v>103年</c:v>
                </c:pt>
                <c:pt idx="4">
                  <c:v>104年</c:v>
                </c:pt>
                <c:pt idx="5">
                  <c:v>105年</c:v>
                </c:pt>
                <c:pt idx="6">
                  <c:v>106年</c:v>
                </c:pt>
                <c:pt idx="7">
                  <c:v>107年</c:v>
                </c:pt>
                <c:pt idx="8">
                  <c:v>108年</c:v>
                </c:pt>
                <c:pt idx="9">
                  <c:v>109年</c:v>
                </c:pt>
                <c:pt idx="10">
                  <c:v>110年</c:v>
                </c:pt>
                <c:pt idx="11">
                  <c:v>111年</c:v>
                </c:pt>
                <c:pt idx="12">
                  <c:v>112年</c:v>
                </c:pt>
                <c:pt idx="13">
                  <c:v>113年</c:v>
                </c:pt>
                <c:pt idx="14">
                  <c:v>114年</c:v>
                </c:pt>
              </c:strCache>
            </c:strRef>
          </c:cat>
          <c:val>
            <c:numRef>
              <c:f>工作表1!$B$2:$B$16</c:f>
              <c:numCache>
                <c:formatCode>0.00%</c:formatCode>
                <c:ptCount val="15"/>
                <c:pt idx="0" formatCode="0%">
                  <c:v>0.11</c:v>
                </c:pt>
                <c:pt idx="1">
                  <c:v>0.112</c:v>
                </c:pt>
                <c:pt idx="2">
                  <c:v>0.115</c:v>
                </c:pt>
                <c:pt idx="3" formatCode="0%">
                  <c:v>0.12</c:v>
                </c:pt>
                <c:pt idx="4">
                  <c:v>0.125</c:v>
                </c:pt>
                <c:pt idx="5">
                  <c:v>0.13300000000000001</c:v>
                </c:pt>
                <c:pt idx="6" formatCode="0%">
                  <c:v>0.13800000000000001</c:v>
                </c:pt>
                <c:pt idx="7">
                  <c:v>0.14599999999999999</c:v>
                </c:pt>
                <c:pt idx="8">
                  <c:v>0.152</c:v>
                </c:pt>
                <c:pt idx="9">
                  <c:v>0.161</c:v>
                </c:pt>
                <c:pt idx="10">
                  <c:v>0.16900000000000001</c:v>
                </c:pt>
                <c:pt idx="11">
                  <c:v>0.17599999999999999</c:v>
                </c:pt>
                <c:pt idx="12">
                  <c:v>0.182</c:v>
                </c:pt>
                <c:pt idx="13" formatCode="0%">
                  <c:v>0.19</c:v>
                </c:pt>
                <c:pt idx="14" formatCode="0%">
                  <c:v>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169-48EC-AC74-668B197F51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1015759"/>
        <c:axId val="1131014319"/>
      </c:lineChart>
      <c:catAx>
        <c:axId val="1131015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131014319"/>
        <c:crosses val="autoZero"/>
        <c:auto val="1"/>
        <c:lblAlgn val="ctr"/>
        <c:lblOffset val="100"/>
        <c:noMultiLvlLbl val="0"/>
      </c:catAx>
      <c:valAx>
        <c:axId val="1131014319"/>
        <c:scaling>
          <c:orientation val="minMax"/>
          <c:max val="0.2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113101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6350">
      <a:solidFill>
        <a:schemeClr val="bg1">
          <a:lumMod val="50000"/>
        </a:schemeClr>
      </a:solidFill>
    </a:ln>
    <a:effectLst>
      <a:glow rad="63500">
        <a:schemeClr val="accent2">
          <a:satMod val="175000"/>
          <a:alpha val="40000"/>
        </a:schemeClr>
      </a:glow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A2EC0-CC0E-426F-9798-2A342EF8622E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FB189-4946-4D70-A116-8C41AE9AC5E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875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163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238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03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335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4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356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069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465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7920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BFB189-4946-4D70-A116-8C41AE9AC5E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71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C2BB2F-CB69-487B-8A9B-FB9E8649C6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809D9E-C110-4BB3-BCE4-9C3728EEA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1C9D6C-689A-4769-9D8A-93ADE0A25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D6F22-4C50-42FA-B352-88045C463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37A686-8FE4-495C-8B5A-190964EB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181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74213-33BD-4138-8D89-8323EF87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01C747-393C-48C1-A809-615F275D9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6C3D27-CA55-4E6F-A3AF-3FD585115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CF94FE-E3CE-425A-9EB9-C6F503794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B27AC2-2C14-4DEF-B090-ABED15AA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9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2BAA77-48C2-47DF-8623-05057A373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A57702-F3E0-4B9E-9741-C0D891684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3F9DAF-56CA-46F9-ACBB-CFDB6C62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75E511-C157-4C8A-8676-78B8C4B1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F13091-D6BD-496E-8D83-629C59A4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85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20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和内容">
    <p:bg>
      <p:bgPr>
        <a:solidFill>
          <a:schemeClr val="bg1">
            <a:alpha val="6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96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92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65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0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43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9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82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4176D-1811-47BC-88D9-ACBAE4CFB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1FA04-EC74-4CD2-A8D2-A646E0E12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5D32E7-806A-4D50-A24B-2D28271F0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8C5806-8557-4A82-B62D-DECC3E74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2C05E4-75E7-42C7-B0CB-9E83F4349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98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39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7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45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7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C2FDD-E4F4-4782-9E82-86C72399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DB78E60-580C-4C63-A5B1-B366485A5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985A3-4682-4F96-A3B9-20885582C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32D13-62E2-4F00-969F-C641078BC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91F9DC-15B0-4C57-B3FD-1646A681F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87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36DC7-67CE-4BFD-AEFA-19B7A3D9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26EE67-DAEC-4F7A-AE29-29889BBF47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96429-6414-4AC8-B91E-5BC54892C8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C57BDE5-3C1A-4E82-AEFA-4EC9A1968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6844F5-A503-4D98-B8DD-5C7A215B9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DBFA10-4CB5-469B-892A-0A9088644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725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5C620-4F94-423A-9AA4-0E9A2AA48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4FBFAF-5395-41C1-9423-8A3B1D9EF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F1A593D-3338-4D02-B98A-81032CE2C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68CD15-A2DE-4C5C-B03C-43F92F48F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028B8C-613E-4F07-9AE0-733E5688D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3FA18E-A290-4DBF-A6DA-49D3FE72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92A1FDB-BD83-493A-952F-EC5ACFD26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E3D2613-8843-4920-A17B-1CD1A0D5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2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68DD40-3495-4CC9-964C-CD6341FA0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BCE5AB2-35EC-41E0-BDED-2BA8FD327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5ECC5B-CDDD-4D9B-A453-1E423B4EE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FAEACE-E008-427F-A632-C4B97217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888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45584-215D-41B5-84F9-8EB64F9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BA9F62-4A13-469E-98E8-55CBABBC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BD0E51-2ED7-4C60-BD88-4509A10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9731A0-0958-42B3-A5F8-E3D3E9704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8" t="16200" r="25037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1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B92AD-5C6C-4F7F-9A2E-4796E409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4FE13A-6D95-477F-B68B-F47D05B4D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53AB3-23C0-4B79-8408-6A603072D6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6EEA2A-FAFB-4888-9888-23042A81E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 b="1"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430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5F5FB2-CAF0-4164-88CC-FD012321B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CN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BE46D9-958F-411C-BF55-38D8E13B09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83623A4-54DB-484B-B6AD-149AA29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739D37-2896-4970-9FD1-FFEEF81C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89257F-2CDC-4162-9B00-90E71A26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D08245-45A4-4213-BC00-0BE3293F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002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0A4B2C1-B39F-410F-A948-4B8F58C17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6FAD11-BE8E-4A67-B9FF-291BCBD6B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4979CA-B529-4392-BB2E-30118DCD23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FCBD1-CC99-4E00-B951-E236B37197DC}" type="datetimeFigureOut">
              <a:rPr lang="zh-TW" altLang="en-US" smtClean="0"/>
              <a:t>2024/6/1</a:t>
            </a:fld>
            <a:endParaRPr lang="zh-TW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4092A2-A008-4136-ACBA-1D10EA05C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B10CCD-5434-48B3-937C-3162C84462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2108F-7A80-4AD0-A599-E80EF7E2F30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11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8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>
            <a:extLst>
              <a:ext uri="{FF2B5EF4-FFF2-40B4-BE49-F238E27FC236}">
                <a16:creationId xmlns:a16="http://schemas.microsoft.com/office/drawing/2014/main" id="{C9FA536F-40A5-2D46-7905-BE5C5A9C38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文本框 7">
            <a:extLst>
              <a:ext uri="{FF2B5EF4-FFF2-40B4-BE49-F238E27FC236}">
                <a16:creationId xmlns:a16="http://schemas.microsoft.com/office/drawing/2014/main" id="{E82772D3-EEAD-823D-8607-B001CC73EEAD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1897062" y="2530440"/>
            <a:ext cx="7844418" cy="12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TW" sz="6600" b="1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SilverEase</a:t>
            </a:r>
            <a:endParaRPr lang="zh-CN" altLang="zh-CN" sz="6600" b="1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20BCADB7-0DB7-577D-C0EC-985068110E99}"/>
              </a:ext>
            </a:extLst>
          </p:cNvPr>
          <p:cNvSpPr txBox="1"/>
          <p:nvPr/>
        </p:nvSpPr>
        <p:spPr>
          <a:xfrm>
            <a:off x="5004167" y="5877541"/>
            <a:ext cx="2183659" cy="253780"/>
          </a:xfrm>
          <a:prstGeom prst="rect">
            <a:avLst/>
          </a:prstGeom>
          <a:solidFill>
            <a:srgbClr val="3B3838"/>
          </a:solidFill>
        </p:spPr>
        <p:txBody>
          <a:bodyPr wrap="none" lIns="68445" tIns="34223" rIns="68445" bIns="34223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TW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國立臺北商業大學 資訊管理系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C84880-03A3-F90E-DEB2-FB611C35DA3C}"/>
              </a:ext>
            </a:extLst>
          </p:cNvPr>
          <p:cNvSpPr/>
          <p:nvPr/>
        </p:nvSpPr>
        <p:spPr>
          <a:xfrm>
            <a:off x="4001856" y="3843243"/>
            <a:ext cx="4926387" cy="124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指導老師：蘇建興老師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10956022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        員：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10956007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陳家寧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10956014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周東圻 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20000"/>
              </a:lnSpc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10956025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    暄 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10956048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CN" altLang="en-US" sz="1600" dirty="0">
              <a:solidFill>
                <a:schemeClr val="bg2">
                  <a:lumMod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Source Han Serif SC" panose="02020400000000000000" pitchFamily="18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927E71C-CC43-FF40-BDA4-CC1C9900B21C}"/>
              </a:ext>
            </a:extLst>
          </p:cNvPr>
          <p:cNvSpPr txBox="1">
            <a:spLocks noChangeAspect="1"/>
          </p:cNvSpPr>
          <p:nvPr/>
        </p:nvSpPr>
        <p:spPr bwMode="auto">
          <a:xfrm>
            <a:off x="2173789" y="1694442"/>
            <a:ext cx="7844418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TW" altLang="en-US" sz="4400" noProof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第</a:t>
            </a:r>
            <a:r>
              <a:rPr lang="en-US" altLang="zh-CN" sz="4400" noProof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113506</a:t>
            </a:r>
            <a:r>
              <a:rPr lang="zh-TW" altLang="en-US" sz="4400" noProof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組</a:t>
            </a:r>
            <a:endParaRPr lang="zh-CN" altLang="zh-CN" sz="4400" noProof="1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F10114B-E321-4BDB-D9A7-BF24A4307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97455" l="3887" r="93640">
                        <a14:foregroundMark x1="30742" y1="40364" x2="57597" y2="54182"/>
                        <a14:foregroundMark x1="57597" y1="54182" x2="53534" y2="71091"/>
                        <a14:foregroundMark x1="53534" y1="71091" x2="77915" y2="49636"/>
                        <a14:foregroundMark x1="77915" y1="49636" x2="65371" y2="30182"/>
                        <a14:foregroundMark x1="65371" y1="30182" x2="47350" y2="22545"/>
                        <a14:foregroundMark x1="47350" y1="22545" x2="28975" y2="35818"/>
                        <a14:foregroundMark x1="28975" y1="35818" x2="31272" y2="62727"/>
                        <a14:foregroundMark x1="31272" y1="62727" x2="68021" y2="80182"/>
                        <a14:foregroundMark x1="68021" y1="80182" x2="85336" y2="45455"/>
                        <a14:foregroundMark x1="85336" y1="45455" x2="76148" y2="22000"/>
                        <a14:foregroundMark x1="76148" y1="22000" x2="55477" y2="15818"/>
                        <a14:foregroundMark x1="55477" y1="15818" x2="31272" y2="21455"/>
                        <a14:foregroundMark x1="31272" y1="21455" x2="17668" y2="39091"/>
                        <a14:foregroundMark x1="17668" y1="39091" x2="20318" y2="74545"/>
                        <a14:foregroundMark x1="20318" y1="74545" x2="48057" y2="97636"/>
                        <a14:foregroundMark x1="48057" y1="97636" x2="70495" y2="85273"/>
                        <a14:foregroundMark x1="70495" y1="85273" x2="72615" y2="80000"/>
                        <a14:foregroundMark x1="32862" y1="42909" x2="53357" y2="46182"/>
                        <a14:foregroundMark x1="53357" y1="46182" x2="58481" y2="28364"/>
                        <a14:foregroundMark x1="58481" y1="28364" x2="56890" y2="57273"/>
                        <a14:foregroundMark x1="56890" y1="57273" x2="52120" y2="40182"/>
                        <a14:foregroundMark x1="52120" y1="40182" x2="43640" y2="64545"/>
                        <a14:foregroundMark x1="43640" y1="64545" x2="47173" y2="83818"/>
                        <a14:foregroundMark x1="71025" y1="81273" x2="87279" y2="48364"/>
                        <a14:foregroundMark x1="87279" y1="48364" x2="78445" y2="23273"/>
                        <a14:foregroundMark x1="78445" y1="23273" x2="54240" y2="11636"/>
                        <a14:foregroundMark x1="54240" y1="11636" x2="29152" y2="18000"/>
                        <a14:foregroundMark x1="29152" y1="18000" x2="15548" y2="34000"/>
                        <a14:foregroundMark x1="15548" y1="34000" x2="14664" y2="58545"/>
                        <a14:foregroundMark x1="14664" y1="58545" x2="28799" y2="81455"/>
                        <a14:foregroundMark x1="28799" y1="81455" x2="40106" y2="88182"/>
                        <a14:foregroundMark x1="68728" y1="80000" x2="93286" y2="64000"/>
                        <a14:foregroundMark x1="93286" y1="64000" x2="93640" y2="58182"/>
                        <a14:foregroundMark x1="58304" y1="11091" x2="40106" y2="9455"/>
                        <a14:foregroundMark x1="40106" y1="9455" x2="17491" y2="26727"/>
                        <a14:foregroundMark x1="17491" y1="26727" x2="11307" y2="54909"/>
                        <a14:foregroundMark x1="11307" y1="54909" x2="13251" y2="60727"/>
                        <a14:foregroundMark x1="11131" y1="67818" x2="3887" y2="52364"/>
                        <a14:foregroundMark x1="3887" y1="52364" x2="19965" y2="17091"/>
                        <a14:foregroundMark x1="42403" y1="12545" x2="60071" y2="28545"/>
                        <a14:foregroundMark x1="60071" y1="28545" x2="60954" y2="33818"/>
                        <a14:foregroundMark x1="63251" y1="33818" x2="59894" y2="10545"/>
                        <a14:foregroundMark x1="59894" y1="10545" x2="40636" y2="10364"/>
                        <a14:foregroundMark x1="40636" y1="10364" x2="35512" y2="15818"/>
                        <a14:foregroundMark x1="70141" y1="13273" x2="52120" y2="6545"/>
                        <a14:foregroundMark x1="52120" y1="6545" x2="43993" y2="7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4990" y="2549116"/>
            <a:ext cx="1285989" cy="12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3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31E9-FDDE-6203-8ED0-54BD379DA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039495-3947-5D11-3B02-1A7105FC2E24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A0BEAD-3B19-C1B1-81C7-3C3C9B1C5F5F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7BD5FD6-D938-1A48-A1A1-0ABB4050FC63}"/>
              </a:ext>
            </a:extLst>
          </p:cNvPr>
          <p:cNvSpPr/>
          <p:nvPr/>
        </p:nvSpPr>
        <p:spPr bwMode="auto">
          <a:xfrm>
            <a:off x="452283" y="73672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FDD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8B79B69-8BD9-1C40-5224-C8379C7D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419" y="491291"/>
            <a:ext cx="9505976" cy="6037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65167DE-CD71-6CE9-C88B-567E21C88134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109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31E9-FDDE-6203-8ED0-54BD379DA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039495-3947-5D11-3B02-1A7105FC2E24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A0BEAD-3B19-C1B1-81C7-3C3C9B1C5F5F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11" name="圖片 10" descr="一張含有 電子產品, 文字, 螢幕擷取畫面, 通訊設備 的圖片&#10;&#10;自動產生的描述">
            <a:extLst>
              <a:ext uri="{FF2B5EF4-FFF2-40B4-BE49-F238E27FC236}">
                <a16:creationId xmlns:a16="http://schemas.microsoft.com/office/drawing/2014/main" id="{F5CDFD54-2BCC-3751-4F05-D85FEC856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15" y="871147"/>
            <a:ext cx="2568188" cy="5168926"/>
          </a:xfrm>
          <a:prstGeom prst="rect">
            <a:avLst/>
          </a:prstGeom>
        </p:spPr>
      </p:pic>
      <p:sp>
        <p:nvSpPr>
          <p:cNvPr id="19" name="語音泡泡: 矩形 18">
            <a:extLst>
              <a:ext uri="{FF2B5EF4-FFF2-40B4-BE49-F238E27FC236}">
                <a16:creationId xmlns:a16="http://schemas.microsoft.com/office/drawing/2014/main" id="{43A90BE0-8745-626B-0830-90EF28B97293}"/>
              </a:ext>
            </a:extLst>
          </p:cNvPr>
          <p:cNvSpPr/>
          <p:nvPr/>
        </p:nvSpPr>
        <p:spPr>
          <a:xfrm>
            <a:off x="1399584" y="1384523"/>
            <a:ext cx="5598115" cy="3820363"/>
          </a:xfrm>
          <a:prstGeom prst="wedgeRectCallout">
            <a:avLst>
              <a:gd name="adj1" fmla="val 82322"/>
              <a:gd name="adj2" fmla="val 18963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 descr="一張含有 文字, 螢幕擷取畫面, 字型, Rectangle 的圖片&#10;&#10;自動產生的描述">
            <a:extLst>
              <a:ext uri="{FF2B5EF4-FFF2-40B4-BE49-F238E27FC236}">
                <a16:creationId xmlns:a16="http://schemas.microsoft.com/office/drawing/2014/main" id="{AAE7D72E-6923-07D8-101E-850116E02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55" y="1495347"/>
            <a:ext cx="5336171" cy="35987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279C720-C62D-E0ED-BFC6-0E92B799C5F4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67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31E9-FDDE-6203-8ED0-54BD379DA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039495-3947-5D11-3B02-1A7105FC2E24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2A0BEAD-3B19-C1B1-81C7-3C3C9B1C5F5F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9" name="圖片 8" descr="一張含有 電子產品, 螢幕擷取畫面, 小工具, 行動裝置 的圖片&#10;&#10;自動產生的描述">
            <a:extLst>
              <a:ext uri="{FF2B5EF4-FFF2-40B4-BE49-F238E27FC236}">
                <a16:creationId xmlns:a16="http://schemas.microsoft.com/office/drawing/2014/main" id="{5310D899-4069-5391-5E47-207ECF7AF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96" y="860213"/>
            <a:ext cx="2487619" cy="5058558"/>
          </a:xfrm>
          <a:prstGeom prst="rect">
            <a:avLst/>
          </a:prstGeom>
        </p:spPr>
      </p:pic>
      <p:sp>
        <p:nvSpPr>
          <p:cNvPr id="20" name="語音泡泡: 矩形 19">
            <a:extLst>
              <a:ext uri="{FF2B5EF4-FFF2-40B4-BE49-F238E27FC236}">
                <a16:creationId xmlns:a16="http://schemas.microsoft.com/office/drawing/2014/main" id="{D96FA051-6A3D-6A4D-41B8-85ED85E56F9A}"/>
              </a:ext>
            </a:extLst>
          </p:cNvPr>
          <p:cNvSpPr/>
          <p:nvPr/>
        </p:nvSpPr>
        <p:spPr>
          <a:xfrm>
            <a:off x="5570793" y="1346199"/>
            <a:ext cx="5598115" cy="3820363"/>
          </a:xfrm>
          <a:prstGeom prst="wedgeRectCallout">
            <a:avLst>
              <a:gd name="adj1" fmla="val -81448"/>
              <a:gd name="adj2" fmla="val 1954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螢幕擷取畫面, 圓形, 字型 的圖片&#10;&#10;自動產生的描述">
            <a:extLst>
              <a:ext uri="{FF2B5EF4-FFF2-40B4-BE49-F238E27FC236}">
                <a16:creationId xmlns:a16="http://schemas.microsoft.com/office/drawing/2014/main" id="{80DC50D2-38A3-D505-7CC0-A5E51C58D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51" y="1468924"/>
            <a:ext cx="5348484" cy="35740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D351585-FA88-ACF1-C28C-980CEA2E937A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3422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4931E9-FDDE-6203-8ED0-54BD379DA5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97F36D-0F48-C533-5F0D-904D8D1946D3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A039495-3947-5D11-3B02-1A7105FC2E24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447FBE4A-40A4-E456-FD6F-1F0C11D54637}"/>
              </a:ext>
            </a:extLst>
          </p:cNvPr>
          <p:cNvSpPr/>
          <p:nvPr/>
        </p:nvSpPr>
        <p:spPr>
          <a:xfrm>
            <a:off x="5684282" y="3157952"/>
            <a:ext cx="1096796" cy="537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D9FF23-388E-B7A4-1E14-A2FF14AFB483}"/>
              </a:ext>
            </a:extLst>
          </p:cNvPr>
          <p:cNvSpPr/>
          <p:nvPr/>
        </p:nvSpPr>
        <p:spPr bwMode="auto">
          <a:xfrm>
            <a:off x="452283" y="73672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設定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9412DE6-082B-7364-4037-4F62413D612B}"/>
              </a:ext>
            </a:extLst>
          </p:cNvPr>
          <p:cNvSpPr/>
          <p:nvPr/>
        </p:nvSpPr>
        <p:spPr>
          <a:xfrm>
            <a:off x="9120261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9DD4330-0AA2-5BB0-770C-F137D7807694}"/>
              </a:ext>
            </a:extLst>
          </p:cNvPr>
          <p:cNvSpPr/>
          <p:nvPr/>
        </p:nvSpPr>
        <p:spPr>
          <a:xfrm>
            <a:off x="10094305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程通知</a:t>
            </a:r>
            <a:endParaRPr lang="zh-TW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B6EA09A-071A-03C5-306D-9E1C1C434D86}"/>
              </a:ext>
            </a:extLst>
          </p:cNvPr>
          <p:cNvSpPr/>
          <p:nvPr/>
        </p:nvSpPr>
        <p:spPr>
          <a:xfrm>
            <a:off x="11068349" y="253853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38FD66-E5FC-7AE4-AB32-AFA166AA24C4}"/>
              </a:ext>
            </a:extLst>
          </p:cNvPr>
          <p:cNvSpPr/>
          <p:nvPr/>
        </p:nvSpPr>
        <p:spPr>
          <a:xfrm>
            <a:off x="8143780" y="253850"/>
            <a:ext cx="911009" cy="246709"/>
          </a:xfrm>
          <a:prstGeom prst="rect">
            <a:avLst/>
          </a:prstGeom>
          <a:solidFill>
            <a:srgbClr val="504D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B69B71-BB26-32A4-A9E3-E4BAC21F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49" y="708062"/>
            <a:ext cx="428771" cy="428771"/>
          </a:xfrm>
          <a:prstGeom prst="rect">
            <a:avLst/>
          </a:prstGeom>
        </p:spPr>
      </p:pic>
      <p:pic>
        <p:nvPicPr>
          <p:cNvPr id="5" name="圖片 4" descr="一張含有 文字, 行動電話, 行動裝置, 通訊設備 的圖片&#10;&#10;自動產生的描述">
            <a:extLst>
              <a:ext uri="{FF2B5EF4-FFF2-40B4-BE49-F238E27FC236}">
                <a16:creationId xmlns:a16="http://schemas.microsoft.com/office/drawing/2014/main" id="{8377FD1A-5FAA-051A-62B8-E88B04C3F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569" y="972118"/>
            <a:ext cx="2792885" cy="5385320"/>
          </a:xfrm>
          <a:prstGeom prst="rect">
            <a:avLst/>
          </a:prstGeom>
        </p:spPr>
      </p:pic>
      <p:pic>
        <p:nvPicPr>
          <p:cNvPr id="12" name="圖片 11" descr="一張含有 電子產品, 螢幕擷取畫面, 小工具, 行動裝置 的圖片&#10;&#10;自動產生的描述">
            <a:extLst>
              <a:ext uri="{FF2B5EF4-FFF2-40B4-BE49-F238E27FC236}">
                <a16:creationId xmlns:a16="http://schemas.microsoft.com/office/drawing/2014/main" id="{392D5ACB-1657-8524-8271-013A5E47D3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837" y="968586"/>
            <a:ext cx="2744816" cy="538532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4F7C35CB-51E8-C22C-EB41-ABF9E16A7D8B}"/>
              </a:ext>
            </a:extLst>
          </p:cNvPr>
          <p:cNvSpPr/>
          <p:nvPr/>
        </p:nvSpPr>
        <p:spPr>
          <a:xfrm>
            <a:off x="3897245" y="5097923"/>
            <a:ext cx="1200579" cy="63771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E80E184-60D1-5508-86FA-404758E680BA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024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9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559E5-09D1-AA5A-B9CE-CE49B7D2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1CF6CD2-C7E6-5076-77D0-9475A84D06E4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067EDC-9108-0167-B093-AE523124A5BA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D001B5-8030-00CA-1806-F34EF29C91F9}"/>
              </a:ext>
            </a:extLst>
          </p:cNvPr>
          <p:cNvSpPr/>
          <p:nvPr/>
        </p:nvSpPr>
        <p:spPr bwMode="auto">
          <a:xfrm>
            <a:off x="452283" y="73672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設定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0776D8F9-7F35-5F30-E0C4-5430F80A6D04}"/>
              </a:ext>
            </a:extLst>
          </p:cNvPr>
          <p:cNvSpPr/>
          <p:nvPr/>
        </p:nvSpPr>
        <p:spPr>
          <a:xfrm>
            <a:off x="5284048" y="3396629"/>
            <a:ext cx="1096796" cy="5371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6546912-1F80-6392-D7FE-3320B8D29585}"/>
              </a:ext>
            </a:extLst>
          </p:cNvPr>
          <p:cNvSpPr txBox="1"/>
          <p:nvPr/>
        </p:nvSpPr>
        <p:spPr>
          <a:xfrm>
            <a:off x="452283" y="1211578"/>
            <a:ext cx="14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長輩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3B869D-30A6-1B8F-9640-D5F2FF74CAC5}"/>
              </a:ext>
            </a:extLst>
          </p:cNvPr>
          <p:cNvSpPr/>
          <p:nvPr/>
        </p:nvSpPr>
        <p:spPr>
          <a:xfrm>
            <a:off x="9120261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A7E9E-33D2-4CC3-7B35-2D62E48ADE98}"/>
              </a:ext>
            </a:extLst>
          </p:cNvPr>
          <p:cNvSpPr/>
          <p:nvPr/>
        </p:nvSpPr>
        <p:spPr>
          <a:xfrm>
            <a:off x="10094305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程通知</a:t>
            </a:r>
            <a:endParaRPr lang="zh-TW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5A866A8-31C6-D9D6-B615-7525C4FF8033}"/>
              </a:ext>
            </a:extLst>
          </p:cNvPr>
          <p:cNvSpPr/>
          <p:nvPr/>
        </p:nvSpPr>
        <p:spPr>
          <a:xfrm>
            <a:off x="11068349" y="253853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3F4911A-2845-6C56-CC9C-F337E9A65561}"/>
              </a:ext>
            </a:extLst>
          </p:cNvPr>
          <p:cNvSpPr/>
          <p:nvPr/>
        </p:nvSpPr>
        <p:spPr>
          <a:xfrm>
            <a:off x="8143780" y="253850"/>
            <a:ext cx="911009" cy="246709"/>
          </a:xfrm>
          <a:prstGeom prst="rect">
            <a:avLst/>
          </a:prstGeom>
          <a:solidFill>
            <a:srgbClr val="504D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7957B5E-92D5-2F36-FE64-FAEF6A76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49" y="708062"/>
            <a:ext cx="428771" cy="428771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3829124-F34C-1B0A-B2A2-A37FE68E6E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2" b="98643" l="370" r="99076">
                        <a14:foregroundMark x1="84288" y1="11493" x2="69131" y2="3620"/>
                        <a14:foregroundMark x1="69131" y1="3620" x2="35490" y2="4163"/>
                        <a14:foregroundMark x1="35490" y1="4163" x2="26248" y2="37738"/>
                        <a14:foregroundMark x1="26248" y1="37738" x2="36229" y2="66787"/>
                        <a14:foregroundMark x1="36229" y1="66787" x2="51386" y2="73756"/>
                        <a14:foregroundMark x1="51386" y1="73756" x2="64325" y2="31946"/>
                        <a14:foregroundMark x1="64325" y1="31946" x2="27911" y2="32036"/>
                        <a14:foregroundMark x1="27911" y1="32036" x2="59150" y2="22986"/>
                        <a14:foregroundMark x1="59150" y1="22986" x2="46580" y2="37828"/>
                        <a14:foregroundMark x1="46580" y1="37828" x2="32348" y2="45068"/>
                        <a14:foregroundMark x1="32348" y1="45068" x2="66359" y2="37376"/>
                        <a14:foregroundMark x1="66359" y1="37376" x2="34196" y2="37919"/>
                        <a14:foregroundMark x1="34196" y1="37919" x2="45841" y2="14027"/>
                        <a14:foregroundMark x1="45841" y1="14027" x2="9427" y2="11131"/>
                        <a14:foregroundMark x1="9427" y1="11131" x2="22736" y2="31946"/>
                        <a14:foregroundMark x1="22736" y1="31946" x2="39002" y2="42715"/>
                        <a14:foregroundMark x1="39002" y1="42715" x2="52126" y2="78281"/>
                        <a14:foregroundMark x1="52126" y1="78281" x2="53235" y2="78824"/>
                        <a14:foregroundMark x1="35305" y1="88326" x2="16451" y2="84706"/>
                        <a14:foregroundMark x1="16451" y1="84706" x2="50647" y2="91131"/>
                        <a14:foregroundMark x1="50647" y1="91131" x2="71719" y2="89050"/>
                        <a14:foregroundMark x1="71719" y1="89050" x2="14972" y2="89955"/>
                        <a14:foregroundMark x1="14972" y1="89955" x2="28281" y2="69683"/>
                        <a14:foregroundMark x1="10536" y1="92398" x2="52865" y2="98281"/>
                        <a14:foregroundMark x1="52865" y1="98281" x2="84473" y2="94389"/>
                        <a14:foregroundMark x1="84473" y1="94389" x2="93900" y2="79457"/>
                        <a14:foregroundMark x1="93900" y1="79457" x2="84843" y2="23801"/>
                        <a14:foregroundMark x1="84843" y1="23801" x2="78743" y2="88688"/>
                        <a14:foregroundMark x1="78743" y1="88688" x2="29205" y2="73303"/>
                        <a14:foregroundMark x1="29205" y1="73303" x2="20702" y2="26878"/>
                        <a14:foregroundMark x1="20702" y1="26878" x2="15712" y2="72670"/>
                        <a14:foregroundMark x1="15712" y1="72670" x2="16081" y2="74027"/>
                        <a14:foregroundMark x1="57486" y1="8959" x2="72828" y2="21629"/>
                        <a14:foregroundMark x1="72828" y1="21629" x2="90018" y2="15023"/>
                        <a14:foregroundMark x1="90018" y1="15023" x2="91128" y2="8688"/>
                        <a14:foregroundMark x1="95009" y1="10950" x2="97597" y2="85611"/>
                        <a14:foregroundMark x1="71534" y1="80814" x2="75046" y2="25249"/>
                        <a14:foregroundMark x1="75046" y1="25249" x2="42514" y2="96923"/>
                        <a14:foregroundMark x1="42514" y1="96923" x2="17006" y2="79457"/>
                        <a14:foregroundMark x1="17006" y1="79457" x2="9427" y2="34842"/>
                        <a14:foregroundMark x1="48059" y1="38371" x2="24399" y2="38552"/>
                        <a14:foregroundMark x1="24399" y1="38552" x2="46580" y2="38371"/>
                        <a14:foregroundMark x1="46580" y1="38371" x2="49168" y2="36923"/>
                        <a14:foregroundMark x1="58226" y1="21538" x2="53604" y2="17466"/>
                        <a14:foregroundMark x1="45102" y1="35113" x2="25693" y2="38643"/>
                        <a14:foregroundMark x1="25693" y1="38643" x2="15527" y2="36199"/>
                        <a14:foregroundMark x1="4991" y1="9864" x2="25139" y2="3167"/>
                        <a14:foregroundMark x1="25139" y1="3167" x2="45287" y2="2172"/>
                        <a14:foregroundMark x1="45287" y1="2172" x2="48059" y2="2172"/>
                        <a14:foregroundMark x1="48059" y1="2172" x2="75231" y2="2353"/>
                        <a14:foregroundMark x1="75231" y1="2353" x2="95564" y2="9502"/>
                        <a14:foregroundMark x1="95564" y1="9502" x2="96488" y2="13394"/>
                        <a14:foregroundMark x1="50277" y1="4615" x2="59889" y2="15294"/>
                        <a14:foregroundMark x1="50647" y1="5701" x2="60444" y2="6335"/>
                        <a14:foregroundMark x1="96488" y1="10136" x2="82994" y2="1900"/>
                        <a14:foregroundMark x1="82994" y1="1900" x2="77079" y2="1538"/>
                        <a14:foregroundMark x1="97967" y1="8416" x2="83364" y2="2896"/>
                        <a14:foregroundMark x1="86506" y1="22262" x2="86506" y2="22262"/>
                        <a14:foregroundMark x1="94455" y1="5158" x2="94455" y2="5158"/>
                        <a14:foregroundMark x1="92052" y1="3891" x2="92052" y2="3891"/>
                        <a14:foregroundMark x1="34011" y1="2624" x2="16081" y2="2081"/>
                        <a14:foregroundMark x1="16081" y1="2081" x2="6470" y2="5430"/>
                        <a14:foregroundMark x1="6470" y1="5430" x2="1109" y2="25339"/>
                        <a14:foregroundMark x1="1109" y1="25339" x2="3882" y2="34570"/>
                        <a14:foregroundMark x1="73567" y1="22805" x2="88540" y2="22534"/>
                        <a14:foregroundMark x1="97597" y1="21991" x2="98521" y2="34842"/>
                        <a14:foregroundMark x1="5915" y1="59548" x2="12569" y2="87330"/>
                        <a14:foregroundMark x1="739" y1="13213" x2="1294" y2="37014"/>
                        <a14:foregroundMark x1="1294" y1="37014" x2="3327" y2="39457"/>
                        <a14:foregroundMark x1="739" y1="37647" x2="739" y2="42986"/>
                        <a14:foregroundMark x1="2403" y1="41176" x2="2403" y2="44796"/>
                        <a14:foregroundMark x1="1848" y1="43529" x2="739" y2="44163"/>
                        <a14:foregroundMark x1="99076" y1="90317" x2="97967" y2="35385"/>
                        <a14:foregroundMark x1="4436" y1="17557" x2="7394" y2="69140"/>
                        <a14:foregroundMark x1="7394" y1="69140" x2="4251" y2="72670"/>
                        <a14:foregroundMark x1="3327" y1="36923" x2="8503" y2="80724"/>
                        <a14:foregroundMark x1="8503" y1="80724" x2="555" y2="59367"/>
                        <a14:foregroundMark x1="555" y1="59367" x2="1664" y2="52308"/>
                        <a14:foregroundMark x1="6839" y1="58824" x2="3882" y2="81719"/>
                        <a14:foregroundMark x1="3882" y1="81719" x2="2773" y2="83258"/>
                        <a14:foregroundMark x1="3327" y1="65611" x2="6285" y2="51765"/>
                        <a14:foregroundMark x1="6470" y1="80271" x2="1294" y2="92308"/>
                        <a14:foregroundMark x1="1294" y1="92308" x2="20887" y2="97557"/>
                        <a14:foregroundMark x1="20887" y1="97557" x2="67283" y2="98733"/>
                        <a14:foregroundMark x1="67283" y1="98733" x2="90018" y2="96833"/>
                        <a14:foregroundMark x1="90018" y1="96833" x2="98152" y2="87964"/>
                        <a14:foregroundMark x1="98152" y1="87964" x2="98706" y2="85611"/>
                        <a14:foregroundMark x1="98706" y1="85611" x2="96858" y2="95113"/>
                        <a14:foregroundMark x1="96858" y1="95113" x2="92421" y2="98009"/>
                        <a14:foregroundMark x1="92421" y1="98009" x2="10906" y2="94480"/>
                        <a14:foregroundMark x1="3882" y1="67692" x2="1664" y2="86878"/>
                        <a14:foregroundMark x1="4991" y1="72941" x2="370" y2="68145"/>
                        <a14:foregroundMark x1="12015" y1="94118" x2="14603" y2="98281"/>
                        <a14:foregroundMark x1="14603" y1="98281" x2="370" y2="93122"/>
                        <a14:foregroundMark x1="5360" y1="96923" x2="5360" y2="96923"/>
                        <a14:foregroundMark x1="87246" y1="1629" x2="87246" y2="1629"/>
                        <a14:foregroundMark x1="87246" y1="1629" x2="92606" y2="3077"/>
                        <a14:foregroundMark x1="7948" y1="3348" x2="14418" y2="1629"/>
                        <a14:foregroundMark x1="14418" y1="1629" x2="7948" y2="3439"/>
                        <a14:foregroundMark x1="7948" y1="3439" x2="1109" y2="7692"/>
                        <a14:foregroundMark x1="18115" y1="1810" x2="65065" y2="1357"/>
                        <a14:foregroundMark x1="65065" y1="1357" x2="66543" y2="1086"/>
                        <a14:foregroundMark x1="66543" y1="1086" x2="20148" y2="633"/>
                        <a14:foregroundMark x1="94640" y1="9593" x2="84288" y2="1267"/>
                        <a14:foregroundMark x1="84288" y1="1267" x2="84288" y2="362"/>
                        <a14:foregroundMark x1="6839" y1="3620" x2="4251" y2="3620"/>
                        <a14:foregroundMark x1="12939" y1="1086" x2="12939" y2="1086"/>
                        <a14:backgroundMark x1="95009" y1="99638" x2="95194" y2="98733"/>
                        <a14:backgroundMark x1="5915" y1="98462" x2="2957" y2="96471"/>
                        <a14:backgroundMark x1="2218" y1="2534" x2="2218" y2="2534"/>
                        <a14:backgroundMark x1="1294" y1="2353" x2="6285" y2="90"/>
                      </a14:backgroundRemoval>
                    </a14:imgEffect>
                  </a14:imgLayer>
                </a14:imgProps>
              </a:ext>
            </a:extLst>
          </a:blip>
          <a:srcRect b="630"/>
          <a:stretch/>
        </p:blipFill>
        <p:spPr>
          <a:xfrm>
            <a:off x="6693058" y="996965"/>
            <a:ext cx="2715646" cy="5360473"/>
          </a:xfrm>
          <a:prstGeom prst="rect">
            <a:avLst/>
          </a:prstGeom>
        </p:spPr>
      </p:pic>
      <p:sp>
        <p:nvSpPr>
          <p:cNvPr id="11" name="語音泡泡: 矩形 10">
            <a:extLst>
              <a:ext uri="{FF2B5EF4-FFF2-40B4-BE49-F238E27FC236}">
                <a16:creationId xmlns:a16="http://schemas.microsoft.com/office/drawing/2014/main" id="{41231EB0-B908-BD2B-D1A3-8D1657FED5B7}"/>
              </a:ext>
            </a:extLst>
          </p:cNvPr>
          <p:cNvSpPr/>
          <p:nvPr/>
        </p:nvSpPr>
        <p:spPr>
          <a:xfrm>
            <a:off x="8366531" y="3709550"/>
            <a:ext cx="3250308" cy="1280369"/>
          </a:xfrm>
          <a:prstGeom prst="wedgeRectCallout">
            <a:avLst>
              <a:gd name="adj1" fmla="val -71778"/>
              <a:gd name="adj2" fmla="val 100994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C99BE50-E7C7-558A-5E34-41268FCF2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3271" y="3832484"/>
            <a:ext cx="2976827" cy="1034500"/>
          </a:xfrm>
          <a:prstGeom prst="rect">
            <a:avLst/>
          </a:prstGeom>
          <a:ln w="28575">
            <a:noFill/>
          </a:ln>
        </p:spPr>
      </p:pic>
      <p:pic>
        <p:nvPicPr>
          <p:cNvPr id="5" name="圖片 4" descr="一張含有 文字, 行動電話, 行動裝置, 通訊設備 的圖片&#10;&#10;自動產生的描述">
            <a:extLst>
              <a:ext uri="{FF2B5EF4-FFF2-40B4-BE49-F238E27FC236}">
                <a16:creationId xmlns:a16="http://schemas.microsoft.com/office/drawing/2014/main" id="{1D4CC616-BFD2-903D-5046-044953A5BB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24" y="1024939"/>
            <a:ext cx="2709909" cy="535177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F44E6E9-25D2-0197-5CF5-FAB16EB801E6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917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6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559E5-09D1-AA5A-B9CE-CE49B7D2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1CF6CD2-C7E6-5076-77D0-9475A84D06E4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6DC8DC6-6A9E-582C-35F1-8E1D98425AC5}"/>
              </a:ext>
            </a:extLst>
          </p:cNvPr>
          <p:cNvSpPr/>
          <p:nvPr/>
        </p:nvSpPr>
        <p:spPr>
          <a:xfrm>
            <a:off x="4297393" y="3509962"/>
            <a:ext cx="699220" cy="45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05E81FB-E332-7D14-1F0B-E9915BA51CD5}"/>
              </a:ext>
            </a:extLst>
          </p:cNvPr>
          <p:cNvSpPr/>
          <p:nvPr/>
        </p:nvSpPr>
        <p:spPr>
          <a:xfrm>
            <a:off x="7780677" y="3509963"/>
            <a:ext cx="699220" cy="45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9E3048-60E5-8358-80E0-DEEE8C8C640C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96705D3-E9FF-00EA-7208-305311FA0F90}"/>
              </a:ext>
            </a:extLst>
          </p:cNvPr>
          <p:cNvSpPr/>
          <p:nvPr/>
        </p:nvSpPr>
        <p:spPr bwMode="auto">
          <a:xfrm>
            <a:off x="452283" y="73672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設定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C094FCD-F440-5FEA-6E15-65FEEEF8A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2" b="98643" l="370" r="99076">
                        <a14:foregroundMark x1="84288" y1="11493" x2="69131" y2="3620"/>
                        <a14:foregroundMark x1="69131" y1="3620" x2="35490" y2="4163"/>
                        <a14:foregroundMark x1="35490" y1="4163" x2="26248" y2="37738"/>
                        <a14:foregroundMark x1="26248" y1="37738" x2="36229" y2="66787"/>
                        <a14:foregroundMark x1="36229" y1="66787" x2="51386" y2="73756"/>
                        <a14:foregroundMark x1="51386" y1="73756" x2="64325" y2="31946"/>
                        <a14:foregroundMark x1="64325" y1="31946" x2="27911" y2="32036"/>
                        <a14:foregroundMark x1="27911" y1="32036" x2="59150" y2="22986"/>
                        <a14:foregroundMark x1="59150" y1="22986" x2="46580" y2="37828"/>
                        <a14:foregroundMark x1="46580" y1="37828" x2="32348" y2="45068"/>
                        <a14:foregroundMark x1="32348" y1="45068" x2="66359" y2="37376"/>
                        <a14:foregroundMark x1="66359" y1="37376" x2="34196" y2="37919"/>
                        <a14:foregroundMark x1="34196" y1="37919" x2="45841" y2="14027"/>
                        <a14:foregroundMark x1="45841" y1="14027" x2="9427" y2="11131"/>
                        <a14:foregroundMark x1="9427" y1="11131" x2="22736" y2="31946"/>
                        <a14:foregroundMark x1="22736" y1="31946" x2="39002" y2="42715"/>
                        <a14:foregroundMark x1="39002" y1="42715" x2="52126" y2="78281"/>
                        <a14:foregroundMark x1="52126" y1="78281" x2="53235" y2="78824"/>
                        <a14:foregroundMark x1="35305" y1="88326" x2="16451" y2="84706"/>
                        <a14:foregroundMark x1="16451" y1="84706" x2="50647" y2="91131"/>
                        <a14:foregroundMark x1="50647" y1="91131" x2="71719" y2="89050"/>
                        <a14:foregroundMark x1="71719" y1="89050" x2="14972" y2="89955"/>
                        <a14:foregroundMark x1="14972" y1="89955" x2="28281" y2="69683"/>
                        <a14:foregroundMark x1="10536" y1="92398" x2="52865" y2="98281"/>
                        <a14:foregroundMark x1="52865" y1="98281" x2="84473" y2="94389"/>
                        <a14:foregroundMark x1="84473" y1="94389" x2="93900" y2="79457"/>
                        <a14:foregroundMark x1="93900" y1="79457" x2="84843" y2="23801"/>
                        <a14:foregroundMark x1="84843" y1="23801" x2="78743" y2="88688"/>
                        <a14:foregroundMark x1="78743" y1="88688" x2="29205" y2="73303"/>
                        <a14:foregroundMark x1="29205" y1="73303" x2="20702" y2="26878"/>
                        <a14:foregroundMark x1="20702" y1="26878" x2="15712" y2="72670"/>
                        <a14:foregroundMark x1="15712" y1="72670" x2="16081" y2="74027"/>
                        <a14:foregroundMark x1="57486" y1="8959" x2="72828" y2="21629"/>
                        <a14:foregroundMark x1="72828" y1="21629" x2="90018" y2="15023"/>
                        <a14:foregroundMark x1="90018" y1="15023" x2="91128" y2="8688"/>
                        <a14:foregroundMark x1="95009" y1="10950" x2="97597" y2="85611"/>
                        <a14:foregroundMark x1="71534" y1="80814" x2="75046" y2="25249"/>
                        <a14:foregroundMark x1="75046" y1="25249" x2="42514" y2="96923"/>
                        <a14:foregroundMark x1="42514" y1="96923" x2="17006" y2="79457"/>
                        <a14:foregroundMark x1="17006" y1="79457" x2="9427" y2="34842"/>
                        <a14:foregroundMark x1="48059" y1="38371" x2="24399" y2="38552"/>
                        <a14:foregroundMark x1="24399" y1="38552" x2="46580" y2="38371"/>
                        <a14:foregroundMark x1="46580" y1="38371" x2="49168" y2="36923"/>
                        <a14:foregroundMark x1="58226" y1="21538" x2="53604" y2="17466"/>
                        <a14:foregroundMark x1="45102" y1="35113" x2="25693" y2="38643"/>
                        <a14:foregroundMark x1="25693" y1="38643" x2="15527" y2="36199"/>
                        <a14:foregroundMark x1="4991" y1="9864" x2="25139" y2="3167"/>
                        <a14:foregroundMark x1="25139" y1="3167" x2="45287" y2="2172"/>
                        <a14:foregroundMark x1="45287" y1="2172" x2="48059" y2="2172"/>
                        <a14:foregroundMark x1="48059" y1="2172" x2="75231" y2="2353"/>
                        <a14:foregroundMark x1="75231" y1="2353" x2="95564" y2="9502"/>
                        <a14:foregroundMark x1="95564" y1="9502" x2="96488" y2="13394"/>
                        <a14:foregroundMark x1="50277" y1="4615" x2="59889" y2="15294"/>
                        <a14:foregroundMark x1="50647" y1="5701" x2="60444" y2="6335"/>
                        <a14:foregroundMark x1="96488" y1="10136" x2="82994" y2="1900"/>
                        <a14:foregroundMark x1="82994" y1="1900" x2="77079" y2="1538"/>
                        <a14:foregroundMark x1="97967" y1="8416" x2="83364" y2="2896"/>
                        <a14:foregroundMark x1="86506" y1="22262" x2="86506" y2="22262"/>
                        <a14:foregroundMark x1="94455" y1="5158" x2="94455" y2="5158"/>
                        <a14:foregroundMark x1="92052" y1="3891" x2="92052" y2="3891"/>
                        <a14:foregroundMark x1="34011" y1="2624" x2="16081" y2="2081"/>
                        <a14:foregroundMark x1="16081" y1="2081" x2="6470" y2="5430"/>
                        <a14:foregroundMark x1="6470" y1="5430" x2="1109" y2="25339"/>
                        <a14:foregroundMark x1="1109" y1="25339" x2="3882" y2="34570"/>
                        <a14:foregroundMark x1="73567" y1="22805" x2="88540" y2="22534"/>
                        <a14:foregroundMark x1="97597" y1="21991" x2="98521" y2="34842"/>
                        <a14:foregroundMark x1="5915" y1="59548" x2="12569" y2="87330"/>
                        <a14:foregroundMark x1="739" y1="13213" x2="1294" y2="37014"/>
                        <a14:foregroundMark x1="1294" y1="37014" x2="3327" y2="39457"/>
                        <a14:foregroundMark x1="739" y1="37647" x2="739" y2="42986"/>
                        <a14:foregroundMark x1="2403" y1="41176" x2="2403" y2="44796"/>
                        <a14:foregroundMark x1="1848" y1="43529" x2="739" y2="44163"/>
                        <a14:foregroundMark x1="99076" y1="90317" x2="97967" y2="35385"/>
                        <a14:foregroundMark x1="4436" y1="17557" x2="7394" y2="69140"/>
                        <a14:foregroundMark x1="7394" y1="69140" x2="4251" y2="72670"/>
                        <a14:foregroundMark x1="3327" y1="36923" x2="8503" y2="80724"/>
                        <a14:foregroundMark x1="8503" y1="80724" x2="555" y2="59367"/>
                        <a14:foregroundMark x1="555" y1="59367" x2="1664" y2="52308"/>
                        <a14:foregroundMark x1="6839" y1="58824" x2="3882" y2="81719"/>
                        <a14:foregroundMark x1="3882" y1="81719" x2="2773" y2="83258"/>
                        <a14:foregroundMark x1="3327" y1="65611" x2="6285" y2="51765"/>
                        <a14:foregroundMark x1="6470" y1="80271" x2="1294" y2="92308"/>
                        <a14:foregroundMark x1="1294" y1="92308" x2="20887" y2="97557"/>
                        <a14:foregroundMark x1="20887" y1="97557" x2="67283" y2="98733"/>
                        <a14:foregroundMark x1="67283" y1="98733" x2="90018" y2="96833"/>
                        <a14:foregroundMark x1="90018" y1="96833" x2="98152" y2="87964"/>
                        <a14:foregroundMark x1="98152" y1="87964" x2="98706" y2="85611"/>
                        <a14:foregroundMark x1="98706" y1="85611" x2="96858" y2="95113"/>
                        <a14:foregroundMark x1="96858" y1="95113" x2="92421" y2="98009"/>
                        <a14:foregroundMark x1="92421" y1="98009" x2="10906" y2="94480"/>
                        <a14:foregroundMark x1="3882" y1="67692" x2="1664" y2="86878"/>
                        <a14:foregroundMark x1="4991" y1="72941" x2="370" y2="68145"/>
                        <a14:foregroundMark x1="12015" y1="94118" x2="14603" y2="98281"/>
                        <a14:foregroundMark x1="14603" y1="98281" x2="370" y2="93122"/>
                        <a14:foregroundMark x1="5360" y1="96923" x2="5360" y2="96923"/>
                        <a14:foregroundMark x1="87246" y1="1629" x2="87246" y2="1629"/>
                        <a14:foregroundMark x1="87246" y1="1629" x2="92606" y2="3077"/>
                        <a14:foregroundMark x1="7948" y1="3348" x2="14418" y2="1629"/>
                        <a14:foregroundMark x1="14418" y1="1629" x2="7948" y2="3439"/>
                        <a14:foregroundMark x1="7948" y1="3439" x2="1109" y2="7692"/>
                        <a14:foregroundMark x1="18115" y1="1810" x2="65065" y2="1357"/>
                        <a14:foregroundMark x1="65065" y1="1357" x2="66543" y2="1086"/>
                        <a14:foregroundMark x1="66543" y1="1086" x2="20148" y2="633"/>
                        <a14:foregroundMark x1="94640" y1="9593" x2="84288" y2="1267"/>
                        <a14:foregroundMark x1="84288" y1="1267" x2="84288" y2="362"/>
                        <a14:foregroundMark x1="6839" y1="3620" x2="4251" y2="3620"/>
                        <a14:foregroundMark x1="12939" y1="1086" x2="12939" y2="1086"/>
                        <a14:backgroundMark x1="95009" y1="99638" x2="95194" y2="98733"/>
                        <a14:backgroundMark x1="5915" y1="98462" x2="2957" y2="96471"/>
                        <a14:backgroundMark x1="2218" y1="2534" x2="2218" y2="2534"/>
                        <a14:backgroundMark x1="1294" y1="2353" x2="6285" y2="90"/>
                      </a14:backgroundRemoval>
                    </a14:imgEffect>
                  </a14:imgLayer>
                </a14:imgProps>
              </a:ext>
            </a:extLst>
          </a:blip>
          <a:srcRect b="630"/>
          <a:stretch/>
        </p:blipFill>
        <p:spPr>
          <a:xfrm>
            <a:off x="5135457" y="1271321"/>
            <a:ext cx="2443957" cy="4990547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1BE2B8F-3B7F-E5B4-994D-EF286B03480F}"/>
              </a:ext>
            </a:extLst>
          </p:cNvPr>
          <p:cNvSpPr txBox="1"/>
          <p:nvPr/>
        </p:nvSpPr>
        <p:spPr>
          <a:xfrm>
            <a:off x="452283" y="1211578"/>
            <a:ext cx="1433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照護者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D34E12-8718-090A-25C6-FACD0A563554}"/>
              </a:ext>
            </a:extLst>
          </p:cNvPr>
          <p:cNvSpPr/>
          <p:nvPr/>
        </p:nvSpPr>
        <p:spPr>
          <a:xfrm>
            <a:off x="9120261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F216E32-72F1-F236-AF3C-FC685DECC4D6}"/>
              </a:ext>
            </a:extLst>
          </p:cNvPr>
          <p:cNvSpPr/>
          <p:nvPr/>
        </p:nvSpPr>
        <p:spPr>
          <a:xfrm>
            <a:off x="10094305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程通知</a:t>
            </a:r>
            <a:endParaRPr lang="zh-TW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D6963E-071B-7886-FE29-6F7E411B7797}"/>
              </a:ext>
            </a:extLst>
          </p:cNvPr>
          <p:cNvSpPr/>
          <p:nvPr/>
        </p:nvSpPr>
        <p:spPr>
          <a:xfrm>
            <a:off x="11068349" y="253853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AC2796C-E1A4-23AF-F40F-AE8FA4697C49}"/>
              </a:ext>
            </a:extLst>
          </p:cNvPr>
          <p:cNvSpPr/>
          <p:nvPr/>
        </p:nvSpPr>
        <p:spPr>
          <a:xfrm>
            <a:off x="8143780" y="253850"/>
            <a:ext cx="911009" cy="246709"/>
          </a:xfrm>
          <a:prstGeom prst="rect">
            <a:avLst/>
          </a:prstGeom>
          <a:solidFill>
            <a:srgbClr val="504D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3B35DF1-F178-AFFB-FA17-A25E0B1D4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049" y="708062"/>
            <a:ext cx="428771" cy="428771"/>
          </a:xfrm>
          <a:prstGeom prst="rect">
            <a:avLst/>
          </a:prstGeom>
        </p:spPr>
      </p:pic>
      <p:pic>
        <p:nvPicPr>
          <p:cNvPr id="5" name="圖片 4" descr="一張含有 文字, 行動電話, 行動裝置, 通訊設備 的圖片&#10;&#10;自動產生的描述">
            <a:extLst>
              <a:ext uri="{FF2B5EF4-FFF2-40B4-BE49-F238E27FC236}">
                <a16:creationId xmlns:a16="http://schemas.microsoft.com/office/drawing/2014/main" id="{73415B16-3898-A31A-7981-F3F9075E1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173" y="1271321"/>
            <a:ext cx="2443957" cy="4990547"/>
          </a:xfrm>
          <a:prstGeom prst="rect">
            <a:avLst/>
          </a:prstGeom>
        </p:spPr>
      </p:pic>
      <p:pic>
        <p:nvPicPr>
          <p:cNvPr id="16" name="圖片 15" descr="一張含有 文字, 行動電話, 行動裝置, 螢幕擷取畫面 的圖片&#10;&#10;自動產生的描述">
            <a:extLst>
              <a:ext uri="{FF2B5EF4-FFF2-40B4-BE49-F238E27FC236}">
                <a16:creationId xmlns:a16="http://schemas.microsoft.com/office/drawing/2014/main" id="{A11E6F6C-82F4-2DCF-0C03-EF6B8CEF91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160" y="1306872"/>
            <a:ext cx="2449065" cy="499054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DAEE712-5317-4D56-E499-6E72F54B1F90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656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8" grpId="0" animBg="1"/>
      <p:bldP spid="10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C1559E5-09D1-AA5A-B9CE-CE49B7D25F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1CF6CD2-C7E6-5076-77D0-9475A84D06E4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03A3A5-2E55-3967-0673-640388A34A9A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EF4BA6-26C8-2C8A-2A8A-7E74754E91A2}"/>
              </a:ext>
            </a:extLst>
          </p:cNvPr>
          <p:cNvSpPr/>
          <p:nvPr/>
        </p:nvSpPr>
        <p:spPr bwMode="auto">
          <a:xfrm>
            <a:off x="452283" y="73672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求救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1219BC2-B112-FD6B-11CA-151E80E2975E}"/>
              </a:ext>
            </a:extLst>
          </p:cNvPr>
          <p:cNvSpPr/>
          <p:nvPr/>
        </p:nvSpPr>
        <p:spPr>
          <a:xfrm>
            <a:off x="8143780" y="253850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9F4321-FC28-6E66-2865-8192873F56F2}"/>
              </a:ext>
            </a:extLst>
          </p:cNvPr>
          <p:cNvSpPr/>
          <p:nvPr/>
        </p:nvSpPr>
        <p:spPr>
          <a:xfrm>
            <a:off x="9120261" y="253851"/>
            <a:ext cx="911009" cy="246709"/>
          </a:xfrm>
          <a:prstGeom prst="rect">
            <a:avLst/>
          </a:prstGeom>
          <a:solidFill>
            <a:srgbClr val="504D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102BC2-F8CC-B4A7-CA2B-5573721F9CE3}"/>
              </a:ext>
            </a:extLst>
          </p:cNvPr>
          <p:cNvSpPr/>
          <p:nvPr/>
        </p:nvSpPr>
        <p:spPr>
          <a:xfrm>
            <a:off x="10094305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程通知</a:t>
            </a:r>
            <a:endParaRPr lang="zh-TW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2F9DC64-4189-2E67-19BE-51AEEB76BA2D}"/>
              </a:ext>
            </a:extLst>
          </p:cNvPr>
          <p:cNvSpPr/>
          <p:nvPr/>
        </p:nvSpPr>
        <p:spPr>
          <a:xfrm>
            <a:off x="11068349" y="253853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8914F6-3178-8182-ECBA-F54C9F4A74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 r="48563" b="19293"/>
          <a:stretch/>
        </p:blipFill>
        <p:spPr bwMode="auto">
          <a:xfrm>
            <a:off x="1574633" y="1443519"/>
            <a:ext cx="1969348" cy="454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3DB951E7-6D08-5926-CF89-D2DEB18DC21D}"/>
              </a:ext>
            </a:extLst>
          </p:cNvPr>
          <p:cNvSpPr/>
          <p:nvPr/>
        </p:nvSpPr>
        <p:spPr>
          <a:xfrm>
            <a:off x="3853630" y="1891436"/>
            <a:ext cx="4061382" cy="647183"/>
          </a:xfrm>
          <a:prstGeom prst="rightArrow">
            <a:avLst>
              <a:gd name="adj1" fmla="val 19179"/>
              <a:gd name="adj2" fmla="val 413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E683DB78-90C8-BA46-44D5-C94455DC3266}"/>
              </a:ext>
            </a:extLst>
          </p:cNvPr>
          <p:cNvSpPr/>
          <p:nvPr/>
        </p:nvSpPr>
        <p:spPr>
          <a:xfrm flipH="1">
            <a:off x="3821652" y="2711655"/>
            <a:ext cx="4061382" cy="717345"/>
          </a:xfrm>
          <a:prstGeom prst="rightArrow">
            <a:avLst>
              <a:gd name="adj1" fmla="val 19179"/>
              <a:gd name="adj2" fmla="val 387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E1FE458-4A50-7AE4-6EB0-B6DD4F4933F9}"/>
              </a:ext>
            </a:extLst>
          </p:cNvPr>
          <p:cNvSpPr txBox="1"/>
          <p:nvPr/>
        </p:nvSpPr>
        <p:spPr>
          <a:xfrm>
            <a:off x="3888935" y="4316997"/>
            <a:ext cx="3509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360000">
              <a:buFont typeface="Wingdings" panose="05000000000000000000" pitchFamily="2" charset="2"/>
              <a:buAutoNum type="circleNumWdWhitePlain"/>
            </a:pPr>
            <a:r>
              <a:rPr lang="zh-TW" altLang="en-US" sz="24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長者按下裝置按鈕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389E00C-6A8E-6AF2-3541-F389F6F9632C}"/>
              </a:ext>
            </a:extLst>
          </p:cNvPr>
          <p:cNvCxnSpPr/>
          <p:nvPr/>
        </p:nvCxnSpPr>
        <p:spPr>
          <a:xfrm flipH="1">
            <a:off x="2986021" y="1346869"/>
            <a:ext cx="761634" cy="729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489C8B5-E296-C291-86AF-55041C748E74}"/>
              </a:ext>
            </a:extLst>
          </p:cNvPr>
          <p:cNvSpPr txBox="1"/>
          <p:nvPr/>
        </p:nvSpPr>
        <p:spPr>
          <a:xfrm>
            <a:off x="3852364" y="4786125"/>
            <a:ext cx="4464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200" indent="-360000">
              <a:buFont typeface="Wingdings" panose="05000000000000000000" pitchFamily="2" charset="2"/>
              <a:buAutoNum type="circleNumWdWhitePlain" startAt="2"/>
            </a:pP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照顧者手機收到緊急通知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31F07FD8-6F0D-4F21-B5AD-9D6FFBD5C22B}"/>
              </a:ext>
            </a:extLst>
          </p:cNvPr>
          <p:cNvSpPr txBox="1"/>
          <p:nvPr/>
        </p:nvSpPr>
        <p:spPr>
          <a:xfrm>
            <a:off x="3849775" y="5262788"/>
            <a:ext cx="3966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200" indent="-360000">
              <a:buFont typeface="Wingdings" panose="05000000000000000000" pitchFamily="2" charset="2"/>
              <a:buAutoNum type="circleNumWdWhitePlain" startAt="3"/>
            </a:pP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照顧者點選「收到」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EDBF250-DB9B-ECDC-E68E-E186025C5219}"/>
              </a:ext>
            </a:extLst>
          </p:cNvPr>
          <p:cNvSpPr txBox="1"/>
          <p:nvPr/>
        </p:nvSpPr>
        <p:spPr>
          <a:xfrm>
            <a:off x="3754398" y="5726928"/>
            <a:ext cx="4866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400" indent="-360000">
              <a:buFont typeface="Wingdings" panose="05000000000000000000" pitchFamily="2" charset="2"/>
              <a:buAutoNum type="circleNumWdWhitePlain" startAt="4"/>
            </a:pP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裝置接收到通知蜂鳴器響起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CE84F6A-5D59-24B3-BA6D-D81C2F0C2F05}"/>
              </a:ext>
            </a:extLst>
          </p:cNvPr>
          <p:cNvSpPr txBox="1"/>
          <p:nvPr/>
        </p:nvSpPr>
        <p:spPr>
          <a:xfrm>
            <a:off x="5406652" y="1652909"/>
            <a:ext cx="590112" cy="4770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CD53678-F261-166B-66FF-D433A3335E3A}"/>
              </a:ext>
            </a:extLst>
          </p:cNvPr>
          <p:cNvSpPr txBox="1"/>
          <p:nvPr/>
        </p:nvSpPr>
        <p:spPr>
          <a:xfrm>
            <a:off x="5394846" y="3157501"/>
            <a:ext cx="590113" cy="4770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④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A294E79-4207-3BDF-8CB0-876D07E231A3}"/>
              </a:ext>
            </a:extLst>
          </p:cNvPr>
          <p:cNvSpPr txBox="1"/>
          <p:nvPr/>
        </p:nvSpPr>
        <p:spPr>
          <a:xfrm>
            <a:off x="3770323" y="893648"/>
            <a:ext cx="573962" cy="47705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lnSpc>
                <a:spcPts val="3000"/>
              </a:lnSpc>
            </a:pPr>
            <a:r>
              <a:rPr lang="zh-TW" altLang="en-US" dirty="0"/>
              <a:t>①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A8F5181-A6E2-4C9D-FC9C-04B591530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049" y="708062"/>
            <a:ext cx="428771" cy="4287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C89C6E-F998-C246-398A-7EAECD09DC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98"/>
          <a:stretch/>
        </p:blipFill>
        <p:spPr>
          <a:xfrm>
            <a:off x="2244682" y="700059"/>
            <a:ext cx="209138" cy="430307"/>
          </a:xfrm>
          <a:prstGeom prst="rect">
            <a:avLst/>
          </a:prstGeom>
        </p:spPr>
      </p:pic>
      <p:pic>
        <p:nvPicPr>
          <p:cNvPr id="2" name="圖片 1" descr="一張含有 文字, 螢幕擷取畫面, 行動電話, 行動裝置 的圖片&#10;&#10;自動產生的描述">
            <a:extLst>
              <a:ext uri="{FF2B5EF4-FFF2-40B4-BE49-F238E27FC236}">
                <a16:creationId xmlns:a16="http://schemas.microsoft.com/office/drawing/2014/main" id="{5CA59C42-48B8-4D16-7663-17A97CE5CB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5" y="1154723"/>
            <a:ext cx="2549861" cy="5185124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F6F9F5BD-C52B-4529-D7AD-E426126FC226}"/>
              </a:ext>
            </a:extLst>
          </p:cNvPr>
          <p:cNvCxnSpPr>
            <a:cxnSpLocks/>
          </p:cNvCxnSpPr>
          <p:nvPr/>
        </p:nvCxnSpPr>
        <p:spPr>
          <a:xfrm flipH="1">
            <a:off x="9760858" y="2691187"/>
            <a:ext cx="1025333" cy="70484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3B1E98-7F63-EB13-4675-DE44028C7EE7}"/>
              </a:ext>
            </a:extLst>
          </p:cNvPr>
          <p:cNvSpPr txBox="1"/>
          <p:nvPr/>
        </p:nvSpPr>
        <p:spPr>
          <a:xfrm>
            <a:off x="10796032" y="2300092"/>
            <a:ext cx="561618" cy="4770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703A7E-0F63-BBB8-F8A0-C226D15939CA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053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5" grpId="0" animBg="1"/>
      <p:bldP spid="26" grpId="0" animBg="1"/>
      <p:bldP spid="28" grpId="0"/>
      <p:bldP spid="36" grpId="0"/>
      <p:bldP spid="38" grpId="0"/>
      <p:bldP spid="44" grpId="0"/>
      <p:bldP spid="53" grpId="0" animBg="1"/>
      <p:bldP spid="55" grpId="0" animBg="1"/>
      <p:bldP spid="5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F10263-C72B-E02B-8257-FEE6E8259D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D8D925-D313-5BA6-A441-4EEA6C49FD0D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5194801C-DA8C-39CC-5DCA-7D2605A4FC7C}"/>
              </a:ext>
            </a:extLst>
          </p:cNvPr>
          <p:cNvSpPr/>
          <p:nvPr/>
        </p:nvSpPr>
        <p:spPr>
          <a:xfrm>
            <a:off x="4263346" y="3514636"/>
            <a:ext cx="797098" cy="45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箭號: 向右 27">
            <a:extLst>
              <a:ext uri="{FF2B5EF4-FFF2-40B4-BE49-F238E27FC236}">
                <a16:creationId xmlns:a16="http://schemas.microsoft.com/office/drawing/2014/main" id="{8C8E148A-3524-7C8B-9765-55E1678ED5F8}"/>
              </a:ext>
            </a:extLst>
          </p:cNvPr>
          <p:cNvSpPr/>
          <p:nvPr/>
        </p:nvSpPr>
        <p:spPr>
          <a:xfrm>
            <a:off x="7905076" y="3514636"/>
            <a:ext cx="797098" cy="45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58AA8B0D-79D8-7062-B7A4-9CFD55C33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182" y="2783509"/>
            <a:ext cx="562053" cy="5112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054A4E4-8886-2366-53E3-FECC3C7F82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1" r="2799" b="1138"/>
          <a:stretch/>
        </p:blipFill>
        <p:spPr>
          <a:xfrm>
            <a:off x="8848473" y="1063411"/>
            <a:ext cx="2564779" cy="5109206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287054A4-F0BB-3A39-7854-A91404B8B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2" b="99904" l="3462" r="99231">
                        <a14:foregroundMark x1="11346" y1="9712" x2="71731" y2="3942"/>
                        <a14:foregroundMark x1="71731" y1="3942" x2="76154" y2="24327"/>
                        <a14:foregroundMark x1="76154" y1="24327" x2="48462" y2="31923"/>
                        <a14:foregroundMark x1="48462" y1="31923" x2="54808" y2="42212"/>
                        <a14:foregroundMark x1="54808" y1="42212" x2="32885" y2="48077"/>
                        <a14:foregroundMark x1="32885" y1="48077" x2="48077" y2="60192"/>
                        <a14:foregroundMark x1="48077" y1="60192" x2="21538" y2="65865"/>
                        <a14:foregroundMark x1="21538" y1="65865" x2="47885" y2="58654"/>
                        <a14:foregroundMark x1="47885" y1="58654" x2="78654" y2="59327"/>
                        <a14:foregroundMark x1="78654" y1="59327" x2="76154" y2="75481"/>
                        <a14:foregroundMark x1="76154" y1="75481" x2="54038" y2="84712"/>
                        <a14:foregroundMark x1="54038" y1="84712" x2="33269" y2="84135"/>
                        <a14:foregroundMark x1="33269" y1="84135" x2="47308" y2="98173"/>
                        <a14:foregroundMark x1="47308" y1="98173" x2="22692" y2="97500"/>
                        <a14:foregroundMark x1="22692" y1="97500" x2="39038" y2="92019"/>
                        <a14:foregroundMark x1="39038" y1="92019" x2="70385" y2="92019"/>
                        <a14:foregroundMark x1="99024" y1="98049" x2="99396" y2="98127"/>
                        <a14:foregroundMark x1="70385" y1="92019" x2="95634" y2="97335"/>
                        <a14:foregroundMark x1="92308" y1="91731" x2="89231" y2="77500"/>
                        <a14:foregroundMark x1="89231" y1="77500" x2="88846" y2="54904"/>
                        <a14:foregroundMark x1="88846" y1="54904" x2="92692" y2="30192"/>
                        <a14:foregroundMark x1="62308" y1="24135" x2="27308" y2="30865"/>
                        <a14:foregroundMark x1="27308" y1="30865" x2="28077" y2="18173"/>
                        <a14:foregroundMark x1="28077" y1="18173" x2="5192" y2="30865"/>
                        <a14:foregroundMark x1="19231" y1="45385" x2="42500" y2="45000"/>
                        <a14:foregroundMark x1="42500" y1="45000" x2="71538" y2="49519"/>
                        <a14:foregroundMark x1="71538" y1="49519" x2="19808" y2="65288"/>
                        <a14:foregroundMark x1="19808" y1="65288" x2="26923" y2="74423"/>
                        <a14:foregroundMark x1="26923" y1="74423" x2="94615" y2="72404"/>
                        <a14:foregroundMark x1="23077" y1="60481" x2="23077" y2="60481"/>
                        <a14:foregroundMark x1="27308" y1="60192" x2="27308" y2="60192"/>
                        <a14:foregroundMark x1="19615" y1="60192" x2="19615" y2="60192"/>
                        <a14:foregroundMark x1="20962" y1="74423" x2="22692" y2="53750"/>
                        <a14:foregroundMark x1="3846" y1="75865" x2="4231" y2="9712"/>
                        <a14:foregroundMark x1="4231" y1="9712" x2="28846" y2="1538"/>
                        <a14:foregroundMark x1="28846" y1="1538" x2="53269" y2="769"/>
                        <a14:foregroundMark x1="53269" y1="769" x2="81346" y2="1250"/>
                        <a14:foregroundMark x1="81346" y1="1250" x2="90000" y2="12500"/>
                        <a14:foregroundMark x1="90000" y1="12500" x2="90385" y2="16923"/>
                        <a14:foregroundMark x1="97308" y1="21538" x2="98077" y2="4808"/>
                        <a14:foregroundMark x1="98077" y1="4808" x2="79615" y2="2212"/>
                        <a14:foregroundMark x1="79615" y1="2212" x2="12308" y2="3942"/>
                        <a14:foregroundMark x1="12308" y1="3942" x2="4038" y2="91827"/>
                        <a14:foregroundMark x1="4038" y1="91827" x2="27308" y2="97692"/>
                        <a14:foregroundMark x1="27308" y1="97692" x2="95769" y2="96154"/>
                        <a14:foregroundMark x1="95769" y1="96154" x2="93846" y2="4615"/>
                        <a14:foregroundMark x1="93846" y1="4615" x2="9038" y2="3942"/>
                        <a14:foregroundMark x1="9038" y1="3942" x2="64615" y2="14135"/>
                        <a14:foregroundMark x1="64615" y1="14135" x2="40769" y2="30673"/>
                        <a14:foregroundMark x1="40769" y1="30673" x2="45577" y2="53462"/>
                        <a14:foregroundMark x1="45577" y1="53462" x2="69808" y2="57500"/>
                        <a14:foregroundMark x1="69808" y1="57500" x2="52885" y2="65096"/>
                        <a14:foregroundMark x1="52885" y1="65096" x2="6923" y2="63173"/>
                        <a14:foregroundMark x1="6923" y1="63173" x2="10000" y2="94904"/>
                        <a14:foregroundMark x1="10000" y1="94904" x2="47308" y2="98846"/>
                        <a14:foregroundMark x1="47308" y1="98846" x2="92308" y2="97500"/>
                        <a14:foregroundMark x1="92308" y1="97500" x2="96538" y2="74231"/>
                        <a14:foregroundMark x1="96538" y1="74231" x2="94038" y2="37404"/>
                        <a14:foregroundMark x1="94038" y1="37404" x2="99038" y2="33558"/>
                        <a14:foregroundMark x1="99038" y1="33558" x2="99038" y2="48558"/>
                        <a14:foregroundMark x1="99038" y1="48846" x2="97885" y2="58365"/>
                        <a14:foregroundMark x1="97885" y1="58365" x2="97500" y2="21442"/>
                        <a14:foregroundMark x1="97500" y1="21442" x2="95192" y2="17212"/>
                        <a14:foregroundMark x1="95769" y1="5577" x2="90000" y2="1635"/>
                        <a14:foregroundMark x1="29615" y1="481" x2="5769" y2="5962"/>
                        <a14:foregroundMark x1="5769" y1="5962" x2="13462" y2="2981"/>
                        <a14:foregroundMark x1="13462" y1="2981" x2="5769" y2="14712"/>
                        <a14:foregroundMark x1="5769" y1="14712" x2="8077" y2="86827"/>
                        <a14:foregroundMark x1="8077" y1="86827" x2="1538" y2="18750"/>
                        <a14:foregroundMark x1="1538" y1="18750" x2="2308" y2="91538"/>
                        <a14:foregroundMark x1="2308" y1="91538" x2="19423" y2="97308"/>
                        <a14:foregroundMark x1="19423" y1="97308" x2="21538" y2="99904"/>
                        <a14:foregroundMark x1="21538" y1="99904" x2="60192" y2="60481"/>
                        <a14:foregroundMark x1="60192" y1="60481" x2="81538" y2="62115"/>
                        <a14:foregroundMark x1="81538" y1="62115" x2="77115" y2="51346"/>
                        <a14:foregroundMark x1="77115" y1="51346" x2="81538" y2="64615"/>
                        <a14:foregroundMark x1="81538" y1="64615" x2="72500" y2="37019"/>
                        <a14:foregroundMark x1="72500" y1="37019" x2="71538" y2="37885"/>
                        <a14:foregroundMark x1="75962" y1="47692" x2="90577" y2="37788"/>
                        <a14:foregroundMark x1="90577" y1="37788" x2="95769" y2="81827"/>
                        <a14:foregroundMark x1="95769" y1="81827" x2="98846" y2="17115"/>
                        <a14:foregroundMark x1="98846" y1="17115" x2="99038" y2="87500"/>
                        <a14:foregroundMark x1="99038" y1="87500" x2="61154" y2="60769"/>
                        <a14:foregroundMark x1="61154" y1="60769" x2="28654" y2="8654"/>
                        <a14:foregroundMark x1="28654" y1="8654" x2="8077" y2="12212"/>
                        <a14:foregroundMark x1="8077" y1="12212" x2="4615" y2="2692"/>
                        <a14:foregroundMark x1="63654" y1="50288" x2="83654" y2="39327"/>
                        <a14:foregroundMark x1="83654" y1="39327" x2="66731" y2="47596"/>
                        <a14:foregroundMark x1="66731" y1="47596" x2="89615" y2="42404"/>
                        <a14:foregroundMark x1="89615" y1="42404" x2="82885" y2="83462"/>
                        <a14:foregroundMark x1="82885" y1="83462" x2="74038" y2="57019"/>
                        <a14:foregroundMark x1="74038" y1="57019" x2="71731" y2="79038"/>
                        <a14:foregroundMark x1="4615" y1="92019" x2="15000" y2="99808"/>
                        <a14:foregroundMark x1="15000" y1="99808" x2="15000" y2="99808"/>
                        <a14:foregroundMark x1="15000" y1="99808" x2="11346" y2="98365"/>
                        <a14:foregroundMark x1="11346" y1="98365" x2="8654" y2="98365"/>
                        <a14:foregroundMark x1="8654" y1="98365" x2="4038" y2="93750"/>
                        <a14:foregroundMark x1="6923" y1="11250" x2="11154" y2="1346"/>
                        <a14:foregroundMark x1="11154" y1="1346" x2="17115" y2="481"/>
                        <a14:foregroundMark x1="5769" y1="6923" x2="4038" y2="6538"/>
                        <a14:foregroundMark x1="4038" y1="6538" x2="3462" y2="9327"/>
                        <a14:foregroundMark x1="6538" y1="4135" x2="10000" y2="1731"/>
                        <a14:foregroundMark x1="94808" y1="4038" x2="86154" y2="865"/>
                        <a14:foregroundMark x1="86154" y1="865" x2="98462" y2="4904"/>
                        <a14:foregroundMark x1="94325" y1="2944" x2="91154" y2="1442"/>
                        <a14:foregroundMark x1="98462" y1="4904" x2="94808" y2="3173"/>
                        <a14:foregroundMark x1="90192" y1="1827" x2="85385" y2="192"/>
                        <a14:foregroundMark x1="96923" y1="95192" x2="97692" y2="91154"/>
                        <a14:foregroundMark x1="92885" y1="98173" x2="85192" y2="99615"/>
                        <a14:backgroundMark x1="4615" y1="98462" x2="1538" y2="96923"/>
                        <a14:backgroundMark x1="98077" y1="99519" x2="99038" y2="99231"/>
                        <a14:backgroundMark x1="94218" y1="98981" x2="99808" y2="97212"/>
                        <a14:backgroundMark x1="962" y1="2981" x2="769" y2="577"/>
                        <a14:backgroundMark x1="99231" y1="2212" x2="99231" y2="31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3999" y="1063413"/>
            <a:ext cx="2564778" cy="5109204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18F7A302-EB93-8278-4EB8-A679E4AB03AC}"/>
              </a:ext>
            </a:extLst>
          </p:cNvPr>
          <p:cNvSpPr/>
          <p:nvPr/>
        </p:nvSpPr>
        <p:spPr>
          <a:xfrm>
            <a:off x="5508051" y="3852769"/>
            <a:ext cx="1904182" cy="59439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 descr="一張含有 文字, 螢幕擷取畫面, 圓形, 字型 的圖片&#10;&#10;自動產生的描述">
            <a:extLst>
              <a:ext uri="{FF2B5EF4-FFF2-40B4-BE49-F238E27FC236}">
                <a16:creationId xmlns:a16="http://schemas.microsoft.com/office/drawing/2014/main" id="{DEA32585-D55C-88BE-F620-2D07918F67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4" y="2367916"/>
            <a:ext cx="3572963" cy="2387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87124C-5589-88D5-DEB2-E1B34607A610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D703C2-96C7-6C6E-E935-FF1D3463F313}"/>
              </a:ext>
            </a:extLst>
          </p:cNvPr>
          <p:cNvSpPr/>
          <p:nvPr/>
        </p:nvSpPr>
        <p:spPr bwMode="auto">
          <a:xfrm>
            <a:off x="452283" y="73672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排程通知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457A21-B938-85C9-080A-C98D68C52E49}"/>
              </a:ext>
            </a:extLst>
          </p:cNvPr>
          <p:cNvSpPr/>
          <p:nvPr/>
        </p:nvSpPr>
        <p:spPr>
          <a:xfrm>
            <a:off x="2214014" y="2696965"/>
            <a:ext cx="1769168" cy="9744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4084669-1682-B1BD-DDB4-1B71BA632CFD}"/>
              </a:ext>
            </a:extLst>
          </p:cNvPr>
          <p:cNvSpPr txBox="1"/>
          <p:nvPr/>
        </p:nvSpPr>
        <p:spPr>
          <a:xfrm>
            <a:off x="532734" y="1209117"/>
            <a:ext cx="22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新增排程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09112CA-8C58-CF51-E606-45EDBD280E48}"/>
              </a:ext>
            </a:extLst>
          </p:cNvPr>
          <p:cNvSpPr/>
          <p:nvPr/>
        </p:nvSpPr>
        <p:spPr>
          <a:xfrm>
            <a:off x="8143780" y="253850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9588222-8370-BBB9-8F07-C3B95BCC5D99}"/>
              </a:ext>
            </a:extLst>
          </p:cNvPr>
          <p:cNvSpPr/>
          <p:nvPr/>
        </p:nvSpPr>
        <p:spPr>
          <a:xfrm>
            <a:off x="9120261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34C581A-1A37-0665-7BA1-A2717680BD60}"/>
              </a:ext>
            </a:extLst>
          </p:cNvPr>
          <p:cNvSpPr/>
          <p:nvPr/>
        </p:nvSpPr>
        <p:spPr>
          <a:xfrm>
            <a:off x="10094305" y="253851"/>
            <a:ext cx="911009" cy="246709"/>
          </a:xfrm>
          <a:prstGeom prst="rect">
            <a:avLst/>
          </a:prstGeom>
          <a:solidFill>
            <a:srgbClr val="504D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排程通知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34FB619-6BBC-65AC-8F5D-FD234ADD23C5}"/>
              </a:ext>
            </a:extLst>
          </p:cNvPr>
          <p:cNvSpPr/>
          <p:nvPr/>
        </p:nvSpPr>
        <p:spPr>
          <a:xfrm>
            <a:off x="11068349" y="253853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0DB814-3CEC-6D0F-6582-85710BD66D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5049" y="708062"/>
            <a:ext cx="428771" cy="42877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F3E573-B170-8ED1-F795-6C4D5E980418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0961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41" grpId="0" animBg="1"/>
      <p:bldP spid="7" grpId="0" animBg="1"/>
      <p:bldP spid="8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F10263-C72B-E02B-8257-FEE6E8259D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D8D925-D313-5BA6-A441-4EEA6C49FD0D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BEC9F0C-9846-8BA0-C10D-1D9BAA615297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0CA0F2-76F4-7454-4EF8-5586872F70A9}"/>
              </a:ext>
            </a:extLst>
          </p:cNvPr>
          <p:cNvSpPr/>
          <p:nvPr/>
        </p:nvSpPr>
        <p:spPr bwMode="auto">
          <a:xfrm>
            <a:off x="452283" y="73672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排程通知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pic>
        <p:nvPicPr>
          <p:cNvPr id="9" name="圖片 8" descr="一張含有 文字, 螢幕擷取畫面, 字型, Rectangle 的圖片&#10;&#10;自動產生的描述">
            <a:extLst>
              <a:ext uri="{FF2B5EF4-FFF2-40B4-BE49-F238E27FC236}">
                <a16:creationId xmlns:a16="http://schemas.microsoft.com/office/drawing/2014/main" id="{7FB3FD24-1138-E984-E2A9-D1D63B6B6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06" y="2365238"/>
            <a:ext cx="3569012" cy="2406942"/>
          </a:xfrm>
          <a:prstGeom prst="rect">
            <a:avLst/>
          </a:prstGeom>
        </p:spPr>
      </p:pic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0E0D28BD-A16C-5089-618F-2995A305C3EA}"/>
              </a:ext>
            </a:extLst>
          </p:cNvPr>
          <p:cNvSpPr/>
          <p:nvPr/>
        </p:nvSpPr>
        <p:spPr>
          <a:xfrm>
            <a:off x="4263346" y="3514636"/>
            <a:ext cx="797098" cy="45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01E4D94-1633-F600-3A05-7C184D9C6517}"/>
              </a:ext>
            </a:extLst>
          </p:cNvPr>
          <p:cNvSpPr/>
          <p:nvPr/>
        </p:nvSpPr>
        <p:spPr>
          <a:xfrm>
            <a:off x="7905076" y="3514636"/>
            <a:ext cx="797098" cy="45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15E8C65-2629-745D-BCB3-0EF18C5E4FD1}"/>
              </a:ext>
            </a:extLst>
          </p:cNvPr>
          <p:cNvSpPr/>
          <p:nvPr/>
        </p:nvSpPr>
        <p:spPr>
          <a:xfrm>
            <a:off x="2248649" y="2696965"/>
            <a:ext cx="1769168" cy="97449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11F1479-20EB-A4E0-BB3A-DA4466ACA441}"/>
              </a:ext>
            </a:extLst>
          </p:cNvPr>
          <p:cNvSpPr/>
          <p:nvPr/>
        </p:nvSpPr>
        <p:spPr>
          <a:xfrm>
            <a:off x="7150762" y="3671455"/>
            <a:ext cx="320172" cy="39107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EAE7FA1-8861-D6C2-FD17-4DB149344211}"/>
              </a:ext>
            </a:extLst>
          </p:cNvPr>
          <p:cNvSpPr txBox="1"/>
          <p:nvPr/>
        </p:nvSpPr>
        <p:spPr>
          <a:xfrm>
            <a:off x="532734" y="1209117"/>
            <a:ext cx="22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編輯排程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8EA731F-C3E1-031A-BB1D-B4728D1422A9}"/>
              </a:ext>
            </a:extLst>
          </p:cNvPr>
          <p:cNvSpPr/>
          <p:nvPr/>
        </p:nvSpPr>
        <p:spPr>
          <a:xfrm>
            <a:off x="8143780" y="253850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9B1024D-96D7-2232-42A1-30CEE18C6D50}"/>
              </a:ext>
            </a:extLst>
          </p:cNvPr>
          <p:cNvSpPr/>
          <p:nvPr/>
        </p:nvSpPr>
        <p:spPr>
          <a:xfrm>
            <a:off x="9120261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5C3E20F-5E89-B81C-AD71-49BCDE812CE1}"/>
              </a:ext>
            </a:extLst>
          </p:cNvPr>
          <p:cNvSpPr/>
          <p:nvPr/>
        </p:nvSpPr>
        <p:spPr>
          <a:xfrm>
            <a:off x="11068349" y="253853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A3EDB6C-51EE-F5A9-334D-840464FD0D5E}"/>
              </a:ext>
            </a:extLst>
          </p:cNvPr>
          <p:cNvSpPr/>
          <p:nvPr/>
        </p:nvSpPr>
        <p:spPr>
          <a:xfrm>
            <a:off x="10094305" y="253851"/>
            <a:ext cx="911009" cy="246709"/>
          </a:xfrm>
          <a:prstGeom prst="rect">
            <a:avLst/>
          </a:prstGeom>
          <a:solidFill>
            <a:srgbClr val="504D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排程通知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928ADC-B1E9-FAA9-D2B8-6702EE2AA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049" y="708062"/>
            <a:ext cx="428771" cy="428771"/>
          </a:xfrm>
          <a:prstGeom prst="rect">
            <a:avLst/>
          </a:prstGeom>
        </p:spPr>
      </p:pic>
      <p:pic>
        <p:nvPicPr>
          <p:cNvPr id="11" name="圖片 10" descr="一張含有 電子產品, 文字, 螢幕擷取畫面, 通訊設備 的圖片&#10;&#10;自動產生的描述">
            <a:extLst>
              <a:ext uri="{FF2B5EF4-FFF2-40B4-BE49-F238E27FC236}">
                <a16:creationId xmlns:a16="http://schemas.microsoft.com/office/drawing/2014/main" id="{2AEF0066-2762-1B72-A7E0-11C139CE2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675" y="1063400"/>
            <a:ext cx="2539120" cy="51297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D46B8F3-E046-6EE0-B569-6E99E85A6C30}"/>
              </a:ext>
            </a:extLst>
          </p:cNvPr>
          <p:cNvSpPr/>
          <p:nvPr/>
        </p:nvSpPr>
        <p:spPr>
          <a:xfrm>
            <a:off x="7155657" y="3671455"/>
            <a:ext cx="320172" cy="39107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 descr="一張含有 文字, 螢幕擷取畫面, 行動電話, 行動裝置 的圖片&#10;&#10;自動產生的描述">
            <a:extLst>
              <a:ext uri="{FF2B5EF4-FFF2-40B4-BE49-F238E27FC236}">
                <a16:creationId xmlns:a16="http://schemas.microsoft.com/office/drawing/2014/main" id="{FE697EBC-5C2C-C207-83FB-BE40A7F14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405" y="1063400"/>
            <a:ext cx="2543091" cy="517135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33E52D6-2930-152D-98C9-053CAB6BAE95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3224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  <p:bldP spid="25" grpId="0" animBg="1"/>
      <p:bldP spid="27" grpId="0" animBg="1"/>
      <p:bldP spid="30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4F10263-C72B-E02B-8257-FEE6E8259D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0D8D925-D313-5BA6-A441-4EEA6C49FD0D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B5FAF4-3DF4-8FBA-E1A6-9D1F3AECA3E8}"/>
              </a:ext>
            </a:extLst>
          </p:cNvPr>
          <p:cNvSpPr txBox="1"/>
          <p:nvPr/>
        </p:nvSpPr>
        <p:spPr>
          <a:xfrm>
            <a:off x="532734" y="1209117"/>
            <a:ext cx="228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資料彙整通知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C65ED64-FB92-5BAC-95C4-319803362FB9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D46C9D8-F842-6772-F06B-C39F4F4A9B93}"/>
              </a:ext>
            </a:extLst>
          </p:cNvPr>
          <p:cNvSpPr/>
          <p:nvPr/>
        </p:nvSpPr>
        <p:spPr bwMode="auto">
          <a:xfrm>
            <a:off x="452283" y="73672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排程通知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A8EAE5-4822-6EE6-A266-260208762702}"/>
              </a:ext>
            </a:extLst>
          </p:cNvPr>
          <p:cNvSpPr/>
          <p:nvPr/>
        </p:nvSpPr>
        <p:spPr>
          <a:xfrm>
            <a:off x="8143780" y="253850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69A0D77-98FE-02E4-5074-787F10D0FF61}"/>
              </a:ext>
            </a:extLst>
          </p:cNvPr>
          <p:cNvSpPr/>
          <p:nvPr/>
        </p:nvSpPr>
        <p:spPr>
          <a:xfrm>
            <a:off x="9120261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728818D-4620-1AE0-CF14-DBC68DEB8786}"/>
              </a:ext>
            </a:extLst>
          </p:cNvPr>
          <p:cNvSpPr/>
          <p:nvPr/>
        </p:nvSpPr>
        <p:spPr>
          <a:xfrm>
            <a:off x="10094305" y="253851"/>
            <a:ext cx="911009" cy="246709"/>
          </a:xfrm>
          <a:prstGeom prst="rect">
            <a:avLst/>
          </a:prstGeom>
          <a:solidFill>
            <a:srgbClr val="504D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排程通知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2653DC5-0D1A-AC89-6742-07BA62DF775A}"/>
              </a:ext>
            </a:extLst>
          </p:cNvPr>
          <p:cNvSpPr/>
          <p:nvPr/>
        </p:nvSpPr>
        <p:spPr>
          <a:xfrm>
            <a:off x="11068349" y="253853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TW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51DB66F-FF22-4E62-BD7B-5BDB01C63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513" y="700059"/>
            <a:ext cx="430307" cy="430307"/>
          </a:xfrm>
          <a:prstGeom prst="rect">
            <a:avLst/>
          </a:prstGeom>
        </p:spPr>
      </p:pic>
      <p:pic>
        <p:nvPicPr>
          <p:cNvPr id="12" name="圖片 11" descr="一張含有 電子產品, 文字, 螢幕擷取畫面, 通訊設備 的圖片&#10;&#10;自動產生的描述">
            <a:extLst>
              <a:ext uri="{FF2B5EF4-FFF2-40B4-BE49-F238E27FC236}">
                <a16:creationId xmlns:a16="http://schemas.microsoft.com/office/drawing/2014/main" id="{166A9AEF-4D79-D1C7-8C08-D3F2006A6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48" y="1216531"/>
            <a:ext cx="2581119" cy="5124465"/>
          </a:xfrm>
          <a:prstGeom prst="rect">
            <a:avLst/>
          </a:prstGeom>
        </p:spPr>
      </p:pic>
      <p:sp>
        <p:nvSpPr>
          <p:cNvPr id="25" name="語音泡泡: 矩形 24">
            <a:extLst>
              <a:ext uri="{FF2B5EF4-FFF2-40B4-BE49-F238E27FC236}">
                <a16:creationId xmlns:a16="http://schemas.microsoft.com/office/drawing/2014/main" id="{89C38E0F-12DD-C387-47F5-F4291AECB06B}"/>
              </a:ext>
            </a:extLst>
          </p:cNvPr>
          <p:cNvSpPr/>
          <p:nvPr/>
        </p:nvSpPr>
        <p:spPr>
          <a:xfrm rot="10800000" flipH="1">
            <a:off x="6508933" y="2661514"/>
            <a:ext cx="4206591" cy="2533939"/>
          </a:xfrm>
          <a:prstGeom prst="wedgeRectCallout">
            <a:avLst>
              <a:gd name="adj1" fmla="val -94126"/>
              <a:gd name="adj2" fmla="val 5893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C671A2B8-AFAB-8DE0-BD4C-026192B1D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371" y="2812775"/>
            <a:ext cx="3975714" cy="223633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FB2101FA-C3A2-3A46-1EED-7E12FC0CC772}"/>
              </a:ext>
            </a:extLst>
          </p:cNvPr>
          <p:cNvSpPr/>
          <p:nvPr/>
        </p:nvSpPr>
        <p:spPr>
          <a:xfrm>
            <a:off x="3263976" y="5049114"/>
            <a:ext cx="1069513" cy="6253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1559B6-E631-F9A6-26EF-DB5F39564A0E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826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25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0">
            <a:extLst>
              <a:ext uri="{FF2B5EF4-FFF2-40B4-BE49-F238E27FC236}">
                <a16:creationId xmlns:a16="http://schemas.microsoft.com/office/drawing/2014/main" id="{48510C4F-8059-C8BD-A6D4-D1DDF3BFD6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39" r="60358"/>
          <a:stretch/>
        </p:blipFill>
        <p:spPr>
          <a:xfrm>
            <a:off x="0" y="-6627"/>
            <a:ext cx="12192000" cy="6858000"/>
          </a:xfrm>
          <a:prstGeom prst="rect">
            <a:avLst/>
          </a:prstGeom>
        </p:spPr>
      </p:pic>
      <p:grpSp>
        <p:nvGrpSpPr>
          <p:cNvPr id="5" name="组合 99">
            <a:extLst>
              <a:ext uri="{FF2B5EF4-FFF2-40B4-BE49-F238E27FC236}">
                <a16:creationId xmlns:a16="http://schemas.microsoft.com/office/drawing/2014/main" id="{22C40063-B2E3-A559-E1B3-4C8C37FDEC9A}"/>
              </a:ext>
            </a:extLst>
          </p:cNvPr>
          <p:cNvGrpSpPr/>
          <p:nvPr/>
        </p:nvGrpSpPr>
        <p:grpSpPr>
          <a:xfrm>
            <a:off x="7122875" y="435020"/>
            <a:ext cx="5544407" cy="847292"/>
            <a:chOff x="551593" y="497013"/>
            <a:chExt cx="5544407" cy="84729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F194DE1-23D1-4FF4-BB16-0A08B94057BC}"/>
                </a:ext>
              </a:extLst>
            </p:cNvPr>
            <p:cNvSpPr/>
            <p:nvPr/>
          </p:nvSpPr>
          <p:spPr>
            <a:xfrm>
              <a:off x="551593" y="497013"/>
              <a:ext cx="5544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8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目錄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7" name="0 _4">
              <a:extLst>
                <a:ext uri="{FF2B5EF4-FFF2-40B4-BE49-F238E27FC236}">
                  <a16:creationId xmlns:a16="http://schemas.microsoft.com/office/drawing/2014/main" id="{11B24C1C-E9DB-5A6B-1251-4762D0EC9FF3}"/>
                </a:ext>
              </a:extLst>
            </p:cNvPr>
            <p:cNvCxnSpPr/>
            <p:nvPr/>
          </p:nvCxnSpPr>
          <p:spPr>
            <a:xfrm>
              <a:off x="707839" y="1344305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3">
            <a:extLst>
              <a:ext uri="{FF2B5EF4-FFF2-40B4-BE49-F238E27FC236}">
                <a16:creationId xmlns:a16="http://schemas.microsoft.com/office/drawing/2014/main" id="{091BAD8E-A921-02C1-E372-BFB83B9017D3}"/>
              </a:ext>
            </a:extLst>
          </p:cNvPr>
          <p:cNvGrpSpPr/>
          <p:nvPr/>
        </p:nvGrpSpPr>
        <p:grpSpPr>
          <a:xfrm>
            <a:off x="2324724" y="1266017"/>
            <a:ext cx="3932075" cy="914400"/>
            <a:chOff x="568560" y="3186685"/>
            <a:chExt cx="3932075" cy="91440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57949F5-3386-98F0-5AAE-DC169B163F06}"/>
                </a:ext>
              </a:extLst>
            </p:cNvPr>
            <p:cNvSpPr/>
            <p:nvPr/>
          </p:nvSpPr>
          <p:spPr>
            <a:xfrm rot="18900000">
              <a:off x="654766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grpSp>
          <p:nvGrpSpPr>
            <p:cNvPr id="10" name="组合 75">
              <a:extLst>
                <a:ext uri="{FF2B5EF4-FFF2-40B4-BE49-F238E27FC236}">
                  <a16:creationId xmlns:a16="http://schemas.microsoft.com/office/drawing/2014/main" id="{9FFA6E0B-053D-C3AD-401B-23A2B3FA2AE5}"/>
                </a:ext>
              </a:extLst>
            </p:cNvPr>
            <p:cNvGrpSpPr/>
            <p:nvPr/>
          </p:nvGrpSpPr>
          <p:grpSpPr>
            <a:xfrm>
              <a:off x="568560" y="3186685"/>
              <a:ext cx="3932075" cy="914400"/>
              <a:chOff x="568560" y="3186685"/>
              <a:chExt cx="3932075" cy="914400"/>
            </a:xfrm>
          </p:grpSpPr>
          <p:sp>
            <p:nvSpPr>
              <p:cNvPr id="11" name="文本框 79">
                <a:extLst>
                  <a:ext uri="{FF2B5EF4-FFF2-40B4-BE49-F238E27FC236}">
                    <a16:creationId xmlns:a16="http://schemas.microsoft.com/office/drawing/2014/main" id="{CEC66CCA-A68B-0520-A835-1A6093D2EA1A}"/>
                  </a:ext>
                </a:extLst>
              </p:cNvPr>
              <p:cNvSpPr txBox="1"/>
              <p:nvPr/>
            </p:nvSpPr>
            <p:spPr>
              <a:xfrm>
                <a:off x="1711714" y="3437500"/>
                <a:ext cx="27889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TW" altLang="en-US" sz="2000" dirty="0">
                    <a:solidFill>
                      <a:srgbClr val="3B383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Source Han Serif SC" panose="02020400000000000000" pitchFamily="18" charset="-122"/>
                  </a:rPr>
                  <a:t>背景與動機</a:t>
                </a:r>
                <a:endParaRPr lang="zh-CN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endParaRPr>
              </a:p>
            </p:txBody>
          </p:sp>
          <p:sp>
            <p:nvSpPr>
              <p:cNvPr id="12" name="原创设计师QQ69613753    _10">
                <a:extLst>
                  <a:ext uri="{FF2B5EF4-FFF2-40B4-BE49-F238E27FC236}">
                    <a16:creationId xmlns:a16="http://schemas.microsoft.com/office/drawing/2014/main" id="{3785DD0E-2A10-9E65-89CF-5FCA27427B11}"/>
                  </a:ext>
                </a:extLst>
              </p:cNvPr>
              <p:cNvSpPr/>
              <p:nvPr/>
            </p:nvSpPr>
            <p:spPr>
              <a:xfrm>
                <a:off x="568560" y="3186685"/>
                <a:ext cx="914400" cy="914400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B3838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Calibri" panose="020F0502020204030204" pitchFamily="34" charset="0"/>
                    <a:sym typeface="Source Han Serif SC" panose="02020400000000000000" pitchFamily="18" charset="-122"/>
                  </a:rPr>
                  <a:t>1</a:t>
                </a:r>
                <a:endPara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endParaRPr>
              </a:p>
            </p:txBody>
          </p:sp>
        </p:grpSp>
      </p:grpSp>
      <p:grpSp>
        <p:nvGrpSpPr>
          <p:cNvPr id="13" name="组合 80">
            <a:extLst>
              <a:ext uri="{FF2B5EF4-FFF2-40B4-BE49-F238E27FC236}">
                <a16:creationId xmlns:a16="http://schemas.microsoft.com/office/drawing/2014/main" id="{7D64F6FB-6143-A9F9-00A4-AFDB8DD9B972}"/>
              </a:ext>
            </a:extLst>
          </p:cNvPr>
          <p:cNvGrpSpPr/>
          <p:nvPr/>
        </p:nvGrpSpPr>
        <p:grpSpPr>
          <a:xfrm>
            <a:off x="6478693" y="3154787"/>
            <a:ext cx="3935211" cy="914400"/>
            <a:chOff x="233397" y="4890514"/>
            <a:chExt cx="3935211" cy="914400"/>
          </a:xfrm>
        </p:grpSpPr>
        <p:sp>
          <p:nvSpPr>
            <p:cNvPr id="14" name="文本框 85">
              <a:extLst>
                <a:ext uri="{FF2B5EF4-FFF2-40B4-BE49-F238E27FC236}">
                  <a16:creationId xmlns:a16="http://schemas.microsoft.com/office/drawing/2014/main" id="{6D1BEF97-D8F6-B8FE-5A36-EE911AC0975D}"/>
                </a:ext>
              </a:extLst>
            </p:cNvPr>
            <p:cNvSpPr txBox="1"/>
            <p:nvPr/>
          </p:nvSpPr>
          <p:spPr>
            <a:xfrm>
              <a:off x="1379687" y="5157183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系統比較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5" name="原创设计师QQ69613753    _12">
              <a:extLst>
                <a:ext uri="{FF2B5EF4-FFF2-40B4-BE49-F238E27FC236}">
                  <a16:creationId xmlns:a16="http://schemas.microsoft.com/office/drawing/2014/main" id="{AE866DEA-DADB-0F1D-1174-7634FB1A3284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5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4FF1E83-A669-7BA0-2436-5DDDEF0FEB0A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17" name="组合 86">
            <a:extLst>
              <a:ext uri="{FF2B5EF4-FFF2-40B4-BE49-F238E27FC236}">
                <a16:creationId xmlns:a16="http://schemas.microsoft.com/office/drawing/2014/main" id="{2B24FCEE-9849-ADBB-8C53-6B0DDF9FC71C}"/>
              </a:ext>
            </a:extLst>
          </p:cNvPr>
          <p:cNvGrpSpPr/>
          <p:nvPr/>
        </p:nvGrpSpPr>
        <p:grpSpPr>
          <a:xfrm>
            <a:off x="2271330" y="2433825"/>
            <a:ext cx="3952882" cy="914400"/>
            <a:chOff x="6887633" y="3186685"/>
            <a:chExt cx="3952882" cy="914400"/>
          </a:xfrm>
        </p:grpSpPr>
        <p:sp>
          <p:nvSpPr>
            <p:cNvPr id="18" name="文本框 91">
              <a:extLst>
                <a:ext uri="{FF2B5EF4-FFF2-40B4-BE49-F238E27FC236}">
                  <a16:creationId xmlns:a16="http://schemas.microsoft.com/office/drawing/2014/main" id="{30B2BA25-DC7A-6F55-5608-F32F6AEC76E0}"/>
                </a:ext>
              </a:extLst>
            </p:cNvPr>
            <p:cNvSpPr txBox="1"/>
            <p:nvPr/>
          </p:nvSpPr>
          <p:spPr>
            <a:xfrm>
              <a:off x="8051594" y="3441083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系統架構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19" name="原创设计师QQ69613753    _11">
              <a:extLst>
                <a:ext uri="{FF2B5EF4-FFF2-40B4-BE49-F238E27FC236}">
                  <a16:creationId xmlns:a16="http://schemas.microsoft.com/office/drawing/2014/main" id="{934823E1-BBC5-CE73-6E3A-39EF2D495D01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2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9AA3FCE-38C3-3FA4-5024-B3B0C445A02D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1" name="组合 92">
            <a:extLst>
              <a:ext uri="{FF2B5EF4-FFF2-40B4-BE49-F238E27FC236}">
                <a16:creationId xmlns:a16="http://schemas.microsoft.com/office/drawing/2014/main" id="{98FC3431-246C-095B-FFF1-7CEE47CADA4F}"/>
              </a:ext>
            </a:extLst>
          </p:cNvPr>
          <p:cNvGrpSpPr/>
          <p:nvPr/>
        </p:nvGrpSpPr>
        <p:grpSpPr>
          <a:xfrm>
            <a:off x="6449274" y="4314382"/>
            <a:ext cx="3964630" cy="914400"/>
            <a:chOff x="6887633" y="4890514"/>
            <a:chExt cx="3964630" cy="914400"/>
          </a:xfrm>
        </p:grpSpPr>
        <p:sp>
          <p:nvSpPr>
            <p:cNvPr id="22" name="文本框 97">
              <a:extLst>
                <a:ext uri="{FF2B5EF4-FFF2-40B4-BE49-F238E27FC236}">
                  <a16:creationId xmlns:a16="http://schemas.microsoft.com/office/drawing/2014/main" id="{DEAF8BD0-16B1-1D2A-B297-69BFD5053C1F}"/>
                </a:ext>
              </a:extLst>
            </p:cNvPr>
            <p:cNvSpPr txBox="1"/>
            <p:nvPr/>
          </p:nvSpPr>
          <p:spPr>
            <a:xfrm>
              <a:off x="8063342" y="5157183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成品展示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3" name="原创设计师QQ69613753    _13">
              <a:extLst>
                <a:ext uri="{FF2B5EF4-FFF2-40B4-BE49-F238E27FC236}">
                  <a16:creationId xmlns:a16="http://schemas.microsoft.com/office/drawing/2014/main" id="{BAABE969-2348-ED9E-5E77-EEB40DC4EA7E}"/>
                </a:ext>
              </a:extLst>
            </p:cNvPr>
            <p:cNvSpPr/>
            <p:nvPr/>
          </p:nvSpPr>
          <p:spPr>
            <a:xfrm>
              <a:off x="6887633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6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2A8CA81-FC85-4001-5A2C-3A977C11B0BB}"/>
                </a:ext>
              </a:extLst>
            </p:cNvPr>
            <p:cNvSpPr/>
            <p:nvPr/>
          </p:nvSpPr>
          <p:spPr>
            <a:xfrm rot="18900000">
              <a:off x="6967778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5" name="组合 80">
            <a:extLst>
              <a:ext uri="{FF2B5EF4-FFF2-40B4-BE49-F238E27FC236}">
                <a16:creationId xmlns:a16="http://schemas.microsoft.com/office/drawing/2014/main" id="{0AC89170-33C1-72D4-433E-74068D1DF397}"/>
              </a:ext>
            </a:extLst>
          </p:cNvPr>
          <p:cNvGrpSpPr/>
          <p:nvPr/>
        </p:nvGrpSpPr>
        <p:grpSpPr>
          <a:xfrm>
            <a:off x="6471805" y="5422909"/>
            <a:ext cx="3942098" cy="914400"/>
            <a:chOff x="233397" y="4890514"/>
            <a:chExt cx="3942098" cy="914400"/>
          </a:xfrm>
        </p:grpSpPr>
        <p:sp>
          <p:nvSpPr>
            <p:cNvPr id="26" name="文本框 85">
              <a:extLst>
                <a:ext uri="{FF2B5EF4-FFF2-40B4-BE49-F238E27FC236}">
                  <a16:creationId xmlns:a16="http://schemas.microsoft.com/office/drawing/2014/main" id="{B8CD5D07-9D43-37EF-45D7-9CFCE3493387}"/>
                </a:ext>
              </a:extLst>
            </p:cNvPr>
            <p:cNvSpPr txBox="1"/>
            <p:nvPr/>
          </p:nvSpPr>
          <p:spPr>
            <a:xfrm>
              <a:off x="1386574" y="5157183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結論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27" name="原创设计师QQ69613753    _12">
              <a:extLst>
                <a:ext uri="{FF2B5EF4-FFF2-40B4-BE49-F238E27FC236}">
                  <a16:creationId xmlns:a16="http://schemas.microsoft.com/office/drawing/2014/main" id="{4E34A369-CAD6-0129-5CC2-8BBAE3BAD155}"/>
                </a:ext>
              </a:extLst>
            </p:cNvPr>
            <p:cNvSpPr/>
            <p:nvPr/>
          </p:nvSpPr>
          <p:spPr>
            <a:xfrm>
              <a:off x="233397" y="4890514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4800" b="1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7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5C5828F-5CAE-AB20-5286-8BC983FD68A8}"/>
                </a:ext>
              </a:extLst>
            </p:cNvPr>
            <p:cNvSpPr/>
            <p:nvPr/>
          </p:nvSpPr>
          <p:spPr>
            <a:xfrm rot="18900000">
              <a:off x="317173" y="4989104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29" name="组合 86">
            <a:extLst>
              <a:ext uri="{FF2B5EF4-FFF2-40B4-BE49-F238E27FC236}">
                <a16:creationId xmlns:a16="http://schemas.microsoft.com/office/drawing/2014/main" id="{A6E5AE8D-B032-FA50-5FC6-06EEEBA7E38B}"/>
              </a:ext>
            </a:extLst>
          </p:cNvPr>
          <p:cNvGrpSpPr/>
          <p:nvPr/>
        </p:nvGrpSpPr>
        <p:grpSpPr>
          <a:xfrm>
            <a:off x="2255865" y="3601566"/>
            <a:ext cx="3968347" cy="914400"/>
            <a:chOff x="6887633" y="3186685"/>
            <a:chExt cx="3968347" cy="914400"/>
          </a:xfrm>
        </p:grpSpPr>
        <p:sp>
          <p:nvSpPr>
            <p:cNvPr id="30" name="文本框 91">
              <a:extLst>
                <a:ext uri="{FF2B5EF4-FFF2-40B4-BE49-F238E27FC236}">
                  <a16:creationId xmlns:a16="http://schemas.microsoft.com/office/drawing/2014/main" id="{33AFF9A5-E54B-176C-D235-485741B71E9A}"/>
                </a:ext>
              </a:extLst>
            </p:cNvPr>
            <p:cNvSpPr txBox="1"/>
            <p:nvPr/>
          </p:nvSpPr>
          <p:spPr>
            <a:xfrm>
              <a:off x="8067059" y="3432119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系統功能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1" name="原创设计师QQ69613753    _11">
              <a:extLst>
                <a:ext uri="{FF2B5EF4-FFF2-40B4-BE49-F238E27FC236}">
                  <a16:creationId xmlns:a16="http://schemas.microsoft.com/office/drawing/2014/main" id="{EB51203E-9E7A-E65B-12CB-69421A140337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3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C986C5D-3BEA-B078-7646-27F4D271624D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grpSp>
        <p:nvGrpSpPr>
          <p:cNvPr id="33" name="组合 86">
            <a:extLst>
              <a:ext uri="{FF2B5EF4-FFF2-40B4-BE49-F238E27FC236}">
                <a16:creationId xmlns:a16="http://schemas.microsoft.com/office/drawing/2014/main" id="{96E2376B-F75F-A4F9-0C28-A8FF0B539D2B}"/>
              </a:ext>
            </a:extLst>
          </p:cNvPr>
          <p:cNvGrpSpPr/>
          <p:nvPr/>
        </p:nvGrpSpPr>
        <p:grpSpPr>
          <a:xfrm>
            <a:off x="2271330" y="4713459"/>
            <a:ext cx="3968347" cy="914400"/>
            <a:chOff x="6887633" y="3186685"/>
            <a:chExt cx="3968347" cy="914400"/>
          </a:xfrm>
        </p:grpSpPr>
        <p:sp>
          <p:nvSpPr>
            <p:cNvPr id="34" name="文本框 91">
              <a:extLst>
                <a:ext uri="{FF2B5EF4-FFF2-40B4-BE49-F238E27FC236}">
                  <a16:creationId xmlns:a16="http://schemas.microsoft.com/office/drawing/2014/main" id="{1D8263DA-8739-61C3-5094-FA2B8A20C5E3}"/>
                </a:ext>
              </a:extLst>
            </p:cNvPr>
            <p:cNvSpPr txBox="1"/>
            <p:nvPr/>
          </p:nvSpPr>
          <p:spPr>
            <a:xfrm>
              <a:off x="8067059" y="3432119"/>
              <a:ext cx="27889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SWOT</a:t>
              </a:r>
              <a:r>
                <a:rPr lang="zh-TW" altLang="en-US" sz="20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分析</a:t>
              </a:r>
              <a:endParaRPr lang="zh-CN" altLang="en-US" sz="20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5" name="原创设计师QQ69613753    _11">
              <a:extLst>
                <a:ext uri="{FF2B5EF4-FFF2-40B4-BE49-F238E27FC236}">
                  <a16:creationId xmlns:a16="http://schemas.microsoft.com/office/drawing/2014/main" id="{3C35251D-359E-BC66-B1DC-00639BD785B7}"/>
                </a:ext>
              </a:extLst>
            </p:cNvPr>
            <p:cNvSpPr/>
            <p:nvPr/>
          </p:nvSpPr>
          <p:spPr>
            <a:xfrm>
              <a:off x="6887633" y="3186685"/>
              <a:ext cx="914400" cy="91440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  <a:sym typeface="Source Han Serif SC" panose="02020400000000000000" pitchFamily="18" charset="-122"/>
                </a:rPr>
                <a:t>4</a:t>
              </a:r>
              <a:endPara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Source Han Serif SC" panose="02020400000000000000" pitchFamily="18" charset="-122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F241245-C2C1-D65E-4D75-DEA2090E2452}"/>
                </a:ext>
              </a:extLst>
            </p:cNvPr>
            <p:cNvSpPr/>
            <p:nvPr/>
          </p:nvSpPr>
          <p:spPr>
            <a:xfrm rot="18900000">
              <a:off x="6970208" y="3269421"/>
              <a:ext cx="743129" cy="736269"/>
            </a:xfrm>
            <a:prstGeom prst="rect">
              <a:avLst/>
            </a:prstGeom>
            <a:noFill/>
            <a:ln w="19050">
              <a:gradFill flip="none" rotWithShape="1">
                <a:gsLst>
                  <a:gs pos="67000">
                    <a:srgbClr val="B6C6DD">
                      <a:alpha val="52000"/>
                    </a:srgbClr>
                  </a:gs>
                  <a:gs pos="0">
                    <a:schemeClr val="accent1">
                      <a:lumMod val="5000"/>
                      <a:lumOff val="95000"/>
                      <a:alpha val="43000"/>
                    </a:schemeClr>
                  </a:gs>
                  <a:gs pos="100000">
                    <a:srgbClr val="425C8F">
                      <a:alpha val="6100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C2E44E9-64BE-55B6-169A-371EB4BF848C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803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B6BDAED-8CBE-E1A3-2BA7-D033BB8EF0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9605A94-793F-C852-EEFD-ADD7E9DB23BC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6E8353B1-EF19-EBB7-F57D-9AEDE6EA5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061" y="1963051"/>
            <a:ext cx="4926684" cy="3622562"/>
          </a:xfrm>
          <a:prstGeom prst="rect">
            <a:avLst/>
          </a:prstGeom>
        </p:spPr>
      </p:pic>
      <p:pic>
        <p:nvPicPr>
          <p:cNvPr id="6" name="圖片 5" descr="一張含有 文字, 螢幕擷取畫面, 字型, Rectangle 的圖片&#10;&#10;自動產生的描述">
            <a:extLst>
              <a:ext uri="{FF2B5EF4-FFF2-40B4-BE49-F238E27FC236}">
                <a16:creationId xmlns:a16="http://schemas.microsoft.com/office/drawing/2014/main" id="{34BC82CA-7783-6794-BEC4-89D693A3D8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95" y="2398567"/>
            <a:ext cx="3569012" cy="2406942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907158F4-091E-195E-43B4-E59D3976F3D6}"/>
              </a:ext>
            </a:extLst>
          </p:cNvPr>
          <p:cNvSpPr/>
          <p:nvPr/>
        </p:nvSpPr>
        <p:spPr>
          <a:xfrm>
            <a:off x="5242935" y="3547965"/>
            <a:ext cx="797098" cy="4527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8286BD-600D-75C4-C8C9-0F063C92BB11}"/>
              </a:ext>
            </a:extLst>
          </p:cNvPr>
          <p:cNvSpPr/>
          <p:nvPr/>
        </p:nvSpPr>
        <p:spPr>
          <a:xfrm>
            <a:off x="3216195" y="3703320"/>
            <a:ext cx="1769168" cy="104550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E9E3996-8F58-0A7B-3843-37DF56C72E84}"/>
              </a:ext>
            </a:extLst>
          </p:cNvPr>
          <p:cNvSpPr/>
          <p:nvPr/>
        </p:nvSpPr>
        <p:spPr>
          <a:xfrm>
            <a:off x="-1925790" y="111451"/>
            <a:ext cx="5544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B383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749101B-9121-BF7B-E58C-A6B75DB93752}"/>
              </a:ext>
            </a:extLst>
          </p:cNvPr>
          <p:cNvSpPr/>
          <p:nvPr/>
        </p:nvSpPr>
        <p:spPr bwMode="auto">
          <a:xfrm>
            <a:off x="452283" y="736723"/>
            <a:ext cx="1501749" cy="40011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AI</a:t>
            </a:r>
            <a:r>
              <a:rPr lang="zh-TW" altLang="en-US" sz="20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聊天</a:t>
            </a:r>
            <a:endParaRPr lang="zh-CN" altLang="en-US" sz="20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C46376D-DF97-9975-7A8D-DE3670AD5D26}"/>
              </a:ext>
            </a:extLst>
          </p:cNvPr>
          <p:cNvSpPr/>
          <p:nvPr/>
        </p:nvSpPr>
        <p:spPr>
          <a:xfrm>
            <a:off x="8143780" y="253850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5E69F63-A612-7B5C-11FD-3A0FF641A8BF}"/>
              </a:ext>
            </a:extLst>
          </p:cNvPr>
          <p:cNvSpPr/>
          <p:nvPr/>
        </p:nvSpPr>
        <p:spPr>
          <a:xfrm>
            <a:off x="9120261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B3DC0B6-1414-D1E9-A9A7-3128AA59BB02}"/>
              </a:ext>
            </a:extLst>
          </p:cNvPr>
          <p:cNvSpPr/>
          <p:nvPr/>
        </p:nvSpPr>
        <p:spPr>
          <a:xfrm>
            <a:off x="10094305" y="253851"/>
            <a:ext cx="911009" cy="246709"/>
          </a:xfrm>
          <a:prstGeom prst="rect">
            <a:avLst/>
          </a:prstGeom>
          <a:solidFill>
            <a:srgbClr val="FFFFFF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TW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</a:t>
            </a:r>
            <a:r>
              <a:rPr lang="zh-TW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程通知</a:t>
            </a:r>
            <a:endParaRPr lang="zh-TW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04D9EDC-3E5C-B960-1B84-B5C87238CC1A}"/>
              </a:ext>
            </a:extLst>
          </p:cNvPr>
          <p:cNvSpPr/>
          <p:nvPr/>
        </p:nvSpPr>
        <p:spPr>
          <a:xfrm>
            <a:off x="11068349" y="253853"/>
            <a:ext cx="911009" cy="246709"/>
          </a:xfrm>
          <a:prstGeom prst="rect">
            <a:avLst/>
          </a:prstGeom>
          <a:solidFill>
            <a:srgbClr val="504D47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en-US" altLang="zh-TW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聊天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96837687-DDDA-1CC4-A8CC-A4BF0F7E0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513" y="700059"/>
            <a:ext cx="430307" cy="43030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6D0AF03-3424-8EAB-70C7-CEF3F963A227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6444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图片 9">
            <a:extLst>
              <a:ext uri="{FF2B5EF4-FFF2-40B4-BE49-F238E27FC236}">
                <a16:creationId xmlns:a16="http://schemas.microsoft.com/office/drawing/2014/main" id="{A9BBE1DB-9959-CB67-AD9E-C0E4EEA88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文本框 17">
            <a:extLst>
              <a:ext uri="{FF2B5EF4-FFF2-40B4-BE49-F238E27FC236}">
                <a16:creationId xmlns:a16="http://schemas.microsoft.com/office/drawing/2014/main" id="{E830D30D-5B85-F01B-8CA1-A80E7A50FE43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4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CB051A8D-3F67-203C-C415-758778647217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DA1718DA-0DC7-794E-B092-486A7053EC61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20316407-E875-CEFB-91EE-B2DF636E5652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SWOT</a:t>
            </a:r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分析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48692D60-C61D-6E97-822C-8CBB1C3E0682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04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0F9D76F-2E53-F808-B78A-342DF3E84589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6FD4A3B-A7D5-0CDD-DEA2-3377181568D5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315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255F599-9631-EA10-CECE-992F4E9B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33" name="组合 69">
            <a:extLst>
              <a:ext uri="{FF2B5EF4-FFF2-40B4-BE49-F238E27FC236}">
                <a16:creationId xmlns:a16="http://schemas.microsoft.com/office/drawing/2014/main" id="{1E2340B3-0857-8177-2034-4BD6C7584E41}"/>
              </a:ext>
            </a:extLst>
          </p:cNvPr>
          <p:cNvGrpSpPr/>
          <p:nvPr/>
        </p:nvGrpSpPr>
        <p:grpSpPr>
          <a:xfrm>
            <a:off x="3424460" y="368287"/>
            <a:ext cx="5544407" cy="617980"/>
            <a:chOff x="551593" y="645066"/>
            <a:chExt cx="5544407" cy="61798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8292B11-0FDA-FF95-0001-6683C4AEAE48}"/>
                </a:ext>
              </a:extLst>
            </p:cNvPr>
            <p:cNvSpPr/>
            <p:nvPr/>
          </p:nvSpPr>
          <p:spPr>
            <a:xfrm>
              <a:off x="551593" y="645066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競爭力分析 </a:t>
              </a:r>
              <a:r>
                <a:rPr lang="en-US" altLang="zh-TW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SWOT-TOWS </a:t>
              </a:r>
              <a:endParaRPr lang="zh-CN" altLang="en-US" sz="32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35" name="0 _4">
              <a:extLst>
                <a:ext uri="{FF2B5EF4-FFF2-40B4-BE49-F238E27FC236}">
                  <a16:creationId xmlns:a16="http://schemas.microsoft.com/office/drawing/2014/main" id="{86831DB8-7B86-AC9A-FF8C-89FB84C15E93}"/>
                </a:ext>
              </a:extLst>
            </p:cNvPr>
            <p:cNvCxnSpPr/>
            <p:nvPr/>
          </p:nvCxnSpPr>
          <p:spPr>
            <a:xfrm>
              <a:off x="715475" y="1263046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: 圓角化單一角落 35">
            <a:extLst>
              <a:ext uri="{FF2B5EF4-FFF2-40B4-BE49-F238E27FC236}">
                <a16:creationId xmlns:a16="http://schemas.microsoft.com/office/drawing/2014/main" id="{C5E11EEF-3ECB-4B0C-DAF0-E63A37B91667}"/>
              </a:ext>
            </a:extLst>
          </p:cNvPr>
          <p:cNvSpPr/>
          <p:nvPr/>
        </p:nvSpPr>
        <p:spPr>
          <a:xfrm rot="5400000">
            <a:off x="11266997" y="287770"/>
            <a:ext cx="350198" cy="350198"/>
          </a:xfrm>
          <a:prstGeom prst="round1Rect">
            <a:avLst>
              <a:gd name="adj" fmla="val 87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矩形: 圓角化同側角落 36">
            <a:extLst>
              <a:ext uri="{FF2B5EF4-FFF2-40B4-BE49-F238E27FC236}">
                <a16:creationId xmlns:a16="http://schemas.microsoft.com/office/drawing/2014/main" id="{C7F8BD4E-1641-5CE7-266D-0021B0551F8A}"/>
              </a:ext>
            </a:extLst>
          </p:cNvPr>
          <p:cNvSpPr/>
          <p:nvPr/>
        </p:nvSpPr>
        <p:spPr>
          <a:xfrm rot="10800000">
            <a:off x="11639741" y="287769"/>
            <a:ext cx="350199" cy="350199"/>
          </a:xfrm>
          <a:prstGeom prst="round2SameRect">
            <a:avLst>
              <a:gd name="adj1" fmla="val 808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化同側角落 37">
            <a:extLst>
              <a:ext uri="{FF2B5EF4-FFF2-40B4-BE49-F238E27FC236}">
                <a16:creationId xmlns:a16="http://schemas.microsoft.com/office/drawing/2014/main" id="{860B30DD-F2BE-EF9E-4073-531F84F02D40}"/>
              </a:ext>
            </a:extLst>
          </p:cNvPr>
          <p:cNvSpPr/>
          <p:nvPr/>
        </p:nvSpPr>
        <p:spPr>
          <a:xfrm rot="5400000">
            <a:off x="11266997" y="661471"/>
            <a:ext cx="350198" cy="350198"/>
          </a:xfrm>
          <a:prstGeom prst="round2SameRect">
            <a:avLst>
              <a:gd name="adj1" fmla="val 6816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75AE428A-542B-B57D-7ADB-37F887DAB17D}"/>
              </a:ext>
            </a:extLst>
          </p:cNvPr>
          <p:cNvSpPr/>
          <p:nvPr/>
        </p:nvSpPr>
        <p:spPr>
          <a:xfrm>
            <a:off x="11639740" y="657368"/>
            <a:ext cx="350198" cy="350198"/>
          </a:xfrm>
          <a:prstGeom prst="roundRect">
            <a:avLst>
              <a:gd name="adj" fmla="val 7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矩形: 圓角化同側角落 39">
            <a:extLst>
              <a:ext uri="{FF2B5EF4-FFF2-40B4-BE49-F238E27FC236}">
                <a16:creationId xmlns:a16="http://schemas.microsoft.com/office/drawing/2014/main" id="{3AC27933-B45F-1F4A-F2A7-5BB10AEE1E72}"/>
              </a:ext>
            </a:extLst>
          </p:cNvPr>
          <p:cNvSpPr/>
          <p:nvPr/>
        </p:nvSpPr>
        <p:spPr>
          <a:xfrm>
            <a:off x="11268639" y="156680"/>
            <a:ext cx="346914" cy="132002"/>
          </a:xfrm>
          <a:prstGeom prst="round2SameRect">
            <a:avLst>
              <a:gd name="adj1" fmla="val 41903"/>
              <a:gd name="adj2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B85247E0-DD52-04C0-C057-3F22074C98DF}"/>
              </a:ext>
            </a:extLst>
          </p:cNvPr>
          <p:cNvSpPr/>
          <p:nvPr/>
        </p:nvSpPr>
        <p:spPr>
          <a:xfrm>
            <a:off x="11638098" y="156680"/>
            <a:ext cx="346915" cy="132003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AEBF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: 圓角化同側角落 41">
            <a:extLst>
              <a:ext uri="{FF2B5EF4-FFF2-40B4-BE49-F238E27FC236}">
                <a16:creationId xmlns:a16="http://schemas.microsoft.com/office/drawing/2014/main" id="{3AB54E80-DAB4-E13F-3024-4ABBFDAAC71E}"/>
              </a:ext>
            </a:extLst>
          </p:cNvPr>
          <p:cNvSpPr/>
          <p:nvPr/>
        </p:nvSpPr>
        <p:spPr>
          <a:xfrm rot="16200000">
            <a:off x="11016701" y="395237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8FA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矩形: 圓角化同側角落 42">
            <a:extLst>
              <a:ext uri="{FF2B5EF4-FFF2-40B4-BE49-F238E27FC236}">
                <a16:creationId xmlns:a16="http://schemas.microsoft.com/office/drawing/2014/main" id="{47D379FF-FE4A-55EE-A9F5-8B226169E2FF}"/>
              </a:ext>
            </a:extLst>
          </p:cNvPr>
          <p:cNvSpPr/>
          <p:nvPr/>
        </p:nvSpPr>
        <p:spPr>
          <a:xfrm rot="16200000">
            <a:off x="11013693" y="764836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A8C4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FADBE78E-B999-15D8-96E8-E4A85E8E2028}"/>
              </a:ext>
            </a:extLst>
          </p:cNvPr>
          <p:cNvSpPr txBox="1"/>
          <p:nvPr/>
        </p:nvSpPr>
        <p:spPr>
          <a:xfrm>
            <a:off x="11320652" y="95855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531D400-D918-312A-45BF-5EB228B5180E}"/>
              </a:ext>
            </a:extLst>
          </p:cNvPr>
          <p:cNvSpPr txBox="1"/>
          <p:nvPr/>
        </p:nvSpPr>
        <p:spPr>
          <a:xfrm>
            <a:off x="11656228" y="109374"/>
            <a:ext cx="242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zh-TW" altLang="en-US" sz="1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F99171B-BBC0-EE65-676F-70F577DAF687}"/>
              </a:ext>
            </a:extLst>
          </p:cNvPr>
          <p:cNvSpPr txBox="1"/>
          <p:nvPr/>
        </p:nvSpPr>
        <p:spPr>
          <a:xfrm>
            <a:off x="11047785" y="332062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9250FAD-2AD5-7EAA-BF43-3C484CB0B90F}"/>
              </a:ext>
            </a:extLst>
          </p:cNvPr>
          <p:cNvSpPr txBox="1"/>
          <p:nvPr/>
        </p:nvSpPr>
        <p:spPr>
          <a:xfrm>
            <a:off x="11066975" y="701662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8" name="手繪多邊形: 圖案 47">
            <a:extLst>
              <a:ext uri="{FF2B5EF4-FFF2-40B4-BE49-F238E27FC236}">
                <a16:creationId xmlns:a16="http://schemas.microsoft.com/office/drawing/2014/main" id="{43DD0211-BAED-40B4-9A88-A295F0A2CADF}"/>
              </a:ext>
            </a:extLst>
          </p:cNvPr>
          <p:cNvSpPr/>
          <p:nvPr/>
        </p:nvSpPr>
        <p:spPr>
          <a:xfrm>
            <a:off x="1479442" y="1611010"/>
            <a:ext cx="9434441" cy="4538680"/>
          </a:xfrm>
          <a:custGeom>
            <a:avLst/>
            <a:gdLst/>
            <a:ahLst/>
            <a:cxnLst/>
            <a:rect l="l" t="t" r="r" b="b"/>
            <a:pathLst>
              <a:path w="9434441" h="4538680">
                <a:moveTo>
                  <a:pt x="7321446" y="751984"/>
                </a:moveTo>
                <a:cubicBezTo>
                  <a:pt x="7135411" y="751984"/>
                  <a:pt x="6976661" y="782060"/>
                  <a:pt x="6845196" y="842211"/>
                </a:cubicBezTo>
                <a:cubicBezTo>
                  <a:pt x="6713731" y="902363"/>
                  <a:pt x="6618543" y="985768"/>
                  <a:pt x="6559632" y="1092428"/>
                </a:cubicBezTo>
                <a:cubicBezTo>
                  <a:pt x="6500721" y="1199089"/>
                  <a:pt x="6471265" y="1367760"/>
                  <a:pt x="6471265" y="1598444"/>
                </a:cubicBezTo>
                <a:cubicBezTo>
                  <a:pt x="6471265" y="1758434"/>
                  <a:pt x="6492039" y="1889899"/>
                  <a:pt x="6533587" y="1992839"/>
                </a:cubicBezTo>
                <a:cubicBezTo>
                  <a:pt x="6575135" y="2095778"/>
                  <a:pt x="6627535" y="2176393"/>
                  <a:pt x="6690787" y="2234684"/>
                </a:cubicBezTo>
                <a:cubicBezTo>
                  <a:pt x="6754039" y="2292975"/>
                  <a:pt x="6883023" y="2386613"/>
                  <a:pt x="7077740" y="2515597"/>
                </a:cubicBezTo>
                <a:cubicBezTo>
                  <a:pt x="7272457" y="2643341"/>
                  <a:pt x="7394620" y="2734499"/>
                  <a:pt x="7444229" y="2789069"/>
                </a:cubicBezTo>
                <a:cubicBezTo>
                  <a:pt x="7492598" y="2843639"/>
                  <a:pt x="7516783" y="2959601"/>
                  <a:pt x="7516783" y="3136955"/>
                </a:cubicBezTo>
                <a:cubicBezTo>
                  <a:pt x="7516783" y="3217570"/>
                  <a:pt x="7504070" y="3278341"/>
                  <a:pt x="7478646" y="3319269"/>
                </a:cubicBezTo>
                <a:cubicBezTo>
                  <a:pt x="7453221" y="3360197"/>
                  <a:pt x="7414464" y="3380661"/>
                  <a:pt x="7362374" y="3380661"/>
                </a:cubicBezTo>
                <a:cubicBezTo>
                  <a:pt x="7310284" y="3380661"/>
                  <a:pt x="7274007" y="3364538"/>
                  <a:pt x="7253543" y="3332291"/>
                </a:cubicBezTo>
                <a:cubicBezTo>
                  <a:pt x="7233079" y="3300045"/>
                  <a:pt x="7222847" y="3227492"/>
                  <a:pt x="7222847" y="3114630"/>
                </a:cubicBezTo>
                <a:lnTo>
                  <a:pt x="7222847" y="2748141"/>
                </a:lnTo>
                <a:lnTo>
                  <a:pt x="6495450" y="2748141"/>
                </a:lnTo>
                <a:lnTo>
                  <a:pt x="6495450" y="2945338"/>
                </a:lnTo>
                <a:cubicBezTo>
                  <a:pt x="6495450" y="3171061"/>
                  <a:pt x="6518394" y="3345314"/>
                  <a:pt x="6564283" y="3468097"/>
                </a:cubicBezTo>
                <a:cubicBezTo>
                  <a:pt x="6610172" y="3590880"/>
                  <a:pt x="6707220" y="3691960"/>
                  <a:pt x="6855428" y="3771334"/>
                </a:cubicBezTo>
                <a:cubicBezTo>
                  <a:pt x="7003636" y="3850710"/>
                  <a:pt x="7182540" y="3890397"/>
                  <a:pt x="7392139" y="3890397"/>
                </a:cubicBezTo>
                <a:cubicBezTo>
                  <a:pt x="7583135" y="3890397"/>
                  <a:pt x="7750567" y="3855980"/>
                  <a:pt x="7894434" y="3787147"/>
                </a:cubicBezTo>
                <a:cubicBezTo>
                  <a:pt x="8038301" y="3718314"/>
                  <a:pt x="8135350" y="3633048"/>
                  <a:pt x="8185579" y="3531349"/>
                </a:cubicBezTo>
                <a:cubicBezTo>
                  <a:pt x="8235809" y="3429650"/>
                  <a:pt x="8260924" y="3271520"/>
                  <a:pt x="8260924" y="3056959"/>
                </a:cubicBezTo>
                <a:cubicBezTo>
                  <a:pt x="8260924" y="2761784"/>
                  <a:pt x="8215655" y="2547843"/>
                  <a:pt x="8125118" y="2415138"/>
                </a:cubicBezTo>
                <a:cubicBezTo>
                  <a:pt x="8034581" y="2282433"/>
                  <a:pt x="7814991" y="2112618"/>
                  <a:pt x="7466350" y="1905693"/>
                </a:cubicBezTo>
                <a:cubicBezTo>
                  <a:pt x="7344768" y="1833817"/>
                  <a:pt x="7270994" y="1772435"/>
                  <a:pt x="7245026" y="1721547"/>
                </a:cubicBezTo>
                <a:cubicBezTo>
                  <a:pt x="7217838" y="1670659"/>
                  <a:pt x="7204244" y="1594956"/>
                  <a:pt x="7204244" y="1494439"/>
                </a:cubicBezTo>
                <a:cubicBezTo>
                  <a:pt x="7204244" y="1416246"/>
                  <a:pt x="7216336" y="1357911"/>
                  <a:pt x="7240521" y="1319435"/>
                </a:cubicBezTo>
                <a:cubicBezTo>
                  <a:pt x="7264705" y="1280959"/>
                  <a:pt x="7300362" y="1261720"/>
                  <a:pt x="7347491" y="1261720"/>
                </a:cubicBezTo>
                <a:cubicBezTo>
                  <a:pt x="7390899" y="1261720"/>
                  <a:pt x="7421905" y="1275983"/>
                  <a:pt x="7440508" y="1304508"/>
                </a:cubicBezTo>
                <a:cubicBezTo>
                  <a:pt x="7459112" y="1333034"/>
                  <a:pt x="7468414" y="1399386"/>
                  <a:pt x="7468414" y="1503566"/>
                </a:cubicBezTo>
                <a:lnTo>
                  <a:pt x="7468414" y="1726808"/>
                </a:lnTo>
                <a:lnTo>
                  <a:pt x="8195811" y="1726808"/>
                </a:lnTo>
                <a:lnTo>
                  <a:pt x="8195811" y="1607746"/>
                </a:lnTo>
                <a:cubicBezTo>
                  <a:pt x="8195811" y="1368381"/>
                  <a:pt x="8172557" y="1198778"/>
                  <a:pt x="8126048" y="1098940"/>
                </a:cubicBezTo>
                <a:cubicBezTo>
                  <a:pt x="8079539" y="999101"/>
                  <a:pt x="7984661" y="916315"/>
                  <a:pt x="7841414" y="850583"/>
                </a:cubicBezTo>
                <a:cubicBezTo>
                  <a:pt x="7698167" y="784850"/>
                  <a:pt x="7524844" y="751984"/>
                  <a:pt x="7321446" y="751984"/>
                </a:cubicBezTo>
                <a:close/>
                <a:moveTo>
                  <a:pt x="756462" y="0"/>
                </a:moveTo>
                <a:lnTo>
                  <a:pt x="8677979" y="0"/>
                </a:lnTo>
                <a:cubicBezTo>
                  <a:pt x="9095761" y="0"/>
                  <a:pt x="9434441" y="338680"/>
                  <a:pt x="9434441" y="756462"/>
                </a:cubicBezTo>
                <a:lnTo>
                  <a:pt x="9434441" y="3782218"/>
                </a:lnTo>
                <a:cubicBezTo>
                  <a:pt x="9434441" y="4200000"/>
                  <a:pt x="9095761" y="4538680"/>
                  <a:pt x="8677979" y="4538680"/>
                </a:cubicBezTo>
                <a:lnTo>
                  <a:pt x="756462" y="4538680"/>
                </a:lnTo>
                <a:cubicBezTo>
                  <a:pt x="338680" y="4538680"/>
                  <a:pt x="0" y="4200000"/>
                  <a:pt x="0" y="3782218"/>
                </a:cubicBezTo>
                <a:lnTo>
                  <a:pt x="0" y="756462"/>
                </a:lnTo>
                <a:cubicBezTo>
                  <a:pt x="0" y="338680"/>
                  <a:pt x="338680" y="0"/>
                  <a:pt x="756462" y="0"/>
                </a:cubicBezTo>
                <a:close/>
              </a:path>
            </a:pathLst>
          </a:custGeom>
          <a:solidFill>
            <a:srgbClr val="8498B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4A9AA2F-0903-77E9-191A-BF2BA6356532}"/>
              </a:ext>
            </a:extLst>
          </p:cNvPr>
          <p:cNvSpPr txBox="1"/>
          <p:nvPr/>
        </p:nvSpPr>
        <p:spPr>
          <a:xfrm>
            <a:off x="11255594" y="360677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3986FC5-3949-A77C-B330-CA36D519A1FC}"/>
              </a:ext>
            </a:extLst>
          </p:cNvPr>
          <p:cNvSpPr txBox="1"/>
          <p:nvPr/>
        </p:nvSpPr>
        <p:spPr>
          <a:xfrm>
            <a:off x="11615552" y="363894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</a:t>
            </a:r>
            <a:endParaRPr lang="zh-TW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5B779FF-1004-4AA2-11FF-D8F77F1C1342}"/>
              </a:ext>
            </a:extLst>
          </p:cNvPr>
          <p:cNvSpPr txBox="1"/>
          <p:nvPr/>
        </p:nvSpPr>
        <p:spPr>
          <a:xfrm>
            <a:off x="11263601" y="709355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D43C9CE-7261-2753-4DE9-7A8FE4FBE5A0}"/>
              </a:ext>
            </a:extLst>
          </p:cNvPr>
          <p:cNvSpPr txBox="1"/>
          <p:nvPr/>
        </p:nvSpPr>
        <p:spPr>
          <a:xfrm>
            <a:off x="11615552" y="724744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WT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A4DF8BA5-358B-9CFE-9019-1D6765517104}"/>
              </a:ext>
            </a:extLst>
          </p:cNvPr>
          <p:cNvGrpSpPr/>
          <p:nvPr/>
        </p:nvGrpSpPr>
        <p:grpSpPr>
          <a:xfrm>
            <a:off x="2303941" y="2313728"/>
            <a:ext cx="621448" cy="621448"/>
            <a:chOff x="2467444" y="2144047"/>
            <a:chExt cx="621448" cy="621448"/>
          </a:xfrm>
        </p:grpSpPr>
        <p:pic>
          <p:nvPicPr>
            <p:cNvPr id="54" name="圖形 53" descr="獎牌 外框">
              <a:extLst>
                <a:ext uri="{FF2B5EF4-FFF2-40B4-BE49-F238E27FC236}">
                  <a16:creationId xmlns:a16="http://schemas.microsoft.com/office/drawing/2014/main" id="{7F35438C-169D-CFA1-B717-5B631A40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08113" y="2203518"/>
              <a:ext cx="538362" cy="538362"/>
            </a:xfrm>
            <a:prstGeom prst="rect">
              <a:avLst/>
            </a:prstGeom>
          </p:spPr>
        </p:pic>
        <p:sp>
          <p:nvSpPr>
            <p:cNvPr id="55" name="橢圓 54">
              <a:extLst>
                <a:ext uri="{FF2B5EF4-FFF2-40B4-BE49-F238E27FC236}">
                  <a16:creationId xmlns:a16="http://schemas.microsoft.com/office/drawing/2014/main" id="{655D6DEC-6E1B-AC12-A030-12A84C5E924C}"/>
                </a:ext>
              </a:extLst>
            </p:cNvPr>
            <p:cNvSpPr>
              <a:spLocks/>
            </p:cNvSpPr>
            <p:nvPr/>
          </p:nvSpPr>
          <p:spPr>
            <a:xfrm>
              <a:off x="2467444" y="2144047"/>
              <a:ext cx="621448" cy="621448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51D2C04-BE15-97EA-167E-1A2594FCDDF3}"/>
              </a:ext>
            </a:extLst>
          </p:cNvPr>
          <p:cNvSpPr txBox="1"/>
          <p:nvPr/>
        </p:nvSpPr>
        <p:spPr>
          <a:xfrm>
            <a:off x="2258606" y="3973831"/>
            <a:ext cx="3080534" cy="109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7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基於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LINE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提供的服務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>
              <a:lnSpc>
                <a:spcPts val="27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高度即時服務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軟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硬體整合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4EEFB5F-5614-38E5-09A6-FC35CDFAC502}"/>
              </a:ext>
            </a:extLst>
          </p:cNvPr>
          <p:cNvSpPr txBox="1"/>
          <p:nvPr/>
        </p:nvSpPr>
        <p:spPr>
          <a:xfrm>
            <a:off x="5090886" y="3935050"/>
            <a:ext cx="2767869" cy="109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27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支援跨系統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 algn="just"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簡易操作</a:t>
            </a:r>
            <a:endParaRPr lang="en-US" altLang="zh-TW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342900" indent="-342900" algn="just"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銀髮友善</a:t>
            </a:r>
            <a:r>
              <a:rPr lang="en-US" altLang="zh-TW" sz="20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UI/UX</a:t>
            </a:r>
            <a:endParaRPr lang="zh-TW" altLang="en-US" sz="20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6C85B9DD-4109-2D21-E048-215639C8AF84}"/>
              </a:ext>
            </a:extLst>
          </p:cNvPr>
          <p:cNvSpPr txBox="1"/>
          <p:nvPr/>
        </p:nvSpPr>
        <p:spPr>
          <a:xfrm>
            <a:off x="2258606" y="3167390"/>
            <a:ext cx="3169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Strengths </a:t>
            </a: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優勢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60BDC7-9CD9-383E-524E-29C6594FF8FE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1157D2C-58AC-578D-E901-146279EB3442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74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B20E211-B25C-EA5A-F82C-A57B288E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8CD19984-1588-3773-F2CF-79E1604A48B6}"/>
              </a:ext>
            </a:extLst>
          </p:cNvPr>
          <p:cNvSpPr/>
          <p:nvPr/>
        </p:nvSpPr>
        <p:spPr>
          <a:xfrm>
            <a:off x="1479442" y="1611010"/>
            <a:ext cx="9434441" cy="4538680"/>
          </a:xfrm>
          <a:custGeom>
            <a:avLst/>
            <a:gdLst/>
            <a:ahLst/>
            <a:cxnLst/>
            <a:rect l="l" t="t" r="r" b="b"/>
            <a:pathLst>
              <a:path w="9434441" h="4538680">
                <a:moveTo>
                  <a:pt x="5872962" y="839627"/>
                </a:moveTo>
                <a:lnTo>
                  <a:pt x="6199887" y="3648232"/>
                </a:lnTo>
                <a:lnTo>
                  <a:pt x="7106524" y="3648232"/>
                </a:lnTo>
                <a:cubicBezTo>
                  <a:pt x="7213195" y="2902332"/>
                  <a:pt x="7281096" y="2411390"/>
                  <a:pt x="7310226" y="2175406"/>
                </a:cubicBezTo>
                <a:cubicBezTo>
                  <a:pt x="7374123" y="2725782"/>
                  <a:pt x="7447806" y="3216724"/>
                  <a:pt x="7531274" y="3648232"/>
                </a:cubicBezTo>
                <a:lnTo>
                  <a:pt x="8443117" y="3648232"/>
                </a:lnTo>
                <a:lnTo>
                  <a:pt x="8768306" y="839627"/>
                </a:lnTo>
                <a:lnTo>
                  <a:pt x="8058782" y="839627"/>
                </a:lnTo>
                <a:cubicBezTo>
                  <a:pt x="7964436" y="1489753"/>
                  <a:pt x="7896490" y="2154751"/>
                  <a:pt x="7854946" y="2834621"/>
                </a:cubicBezTo>
                <a:lnTo>
                  <a:pt x="7774278" y="1765998"/>
                </a:lnTo>
                <a:cubicBezTo>
                  <a:pt x="7731252" y="1230548"/>
                  <a:pt x="7704698" y="921758"/>
                  <a:pt x="7694614" y="839627"/>
                </a:cubicBezTo>
                <a:lnTo>
                  <a:pt x="6936218" y="839627"/>
                </a:lnTo>
                <a:cubicBezTo>
                  <a:pt x="6828536" y="1634246"/>
                  <a:pt x="6761223" y="2276692"/>
                  <a:pt x="6734279" y="2766965"/>
                </a:cubicBezTo>
                <a:lnTo>
                  <a:pt x="6659657" y="1819587"/>
                </a:lnTo>
                <a:lnTo>
                  <a:pt x="6582486" y="839627"/>
                </a:lnTo>
                <a:close/>
                <a:moveTo>
                  <a:pt x="756462" y="0"/>
                </a:moveTo>
                <a:lnTo>
                  <a:pt x="8677979" y="0"/>
                </a:lnTo>
                <a:cubicBezTo>
                  <a:pt x="9095761" y="0"/>
                  <a:pt x="9434441" y="338680"/>
                  <a:pt x="9434441" y="756462"/>
                </a:cubicBezTo>
                <a:lnTo>
                  <a:pt x="9434441" y="3782218"/>
                </a:lnTo>
                <a:cubicBezTo>
                  <a:pt x="9434441" y="4200000"/>
                  <a:pt x="9095761" y="4538680"/>
                  <a:pt x="8677979" y="4538680"/>
                </a:cubicBezTo>
                <a:lnTo>
                  <a:pt x="756462" y="4538680"/>
                </a:lnTo>
                <a:cubicBezTo>
                  <a:pt x="338680" y="4538680"/>
                  <a:pt x="0" y="4200000"/>
                  <a:pt x="0" y="3782218"/>
                </a:cubicBezTo>
                <a:lnTo>
                  <a:pt x="0" y="756462"/>
                </a:lnTo>
                <a:cubicBezTo>
                  <a:pt x="0" y="338680"/>
                  <a:pt x="338680" y="0"/>
                  <a:pt x="756462" y="0"/>
                </a:cubicBezTo>
                <a:close/>
              </a:path>
            </a:pathLst>
          </a:custGeom>
          <a:solidFill>
            <a:srgbClr val="AEBF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6" name="矩形: 圓角化單一角落 5">
            <a:extLst>
              <a:ext uri="{FF2B5EF4-FFF2-40B4-BE49-F238E27FC236}">
                <a16:creationId xmlns:a16="http://schemas.microsoft.com/office/drawing/2014/main" id="{8466129E-8A68-9112-6E27-FDC360FA6AE4}"/>
              </a:ext>
            </a:extLst>
          </p:cNvPr>
          <p:cNvSpPr/>
          <p:nvPr/>
        </p:nvSpPr>
        <p:spPr>
          <a:xfrm rot="5400000">
            <a:off x="11266997" y="287770"/>
            <a:ext cx="350198" cy="350198"/>
          </a:xfrm>
          <a:prstGeom prst="round1Rect">
            <a:avLst>
              <a:gd name="adj" fmla="val 87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: 圓角化同側角落 6">
            <a:extLst>
              <a:ext uri="{FF2B5EF4-FFF2-40B4-BE49-F238E27FC236}">
                <a16:creationId xmlns:a16="http://schemas.microsoft.com/office/drawing/2014/main" id="{FEC7C094-1267-F79E-33A0-966FC832D4F4}"/>
              </a:ext>
            </a:extLst>
          </p:cNvPr>
          <p:cNvSpPr/>
          <p:nvPr/>
        </p:nvSpPr>
        <p:spPr>
          <a:xfrm rot="10800000">
            <a:off x="11639741" y="287769"/>
            <a:ext cx="350199" cy="350199"/>
          </a:xfrm>
          <a:prstGeom prst="round2SameRect">
            <a:avLst>
              <a:gd name="adj1" fmla="val 808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89C20C93-22E9-5E6B-6AB0-FD01DA8ED49A}"/>
              </a:ext>
            </a:extLst>
          </p:cNvPr>
          <p:cNvSpPr/>
          <p:nvPr/>
        </p:nvSpPr>
        <p:spPr>
          <a:xfrm rot="5400000">
            <a:off x="11266997" y="661471"/>
            <a:ext cx="350198" cy="350198"/>
          </a:xfrm>
          <a:prstGeom prst="round2SameRect">
            <a:avLst>
              <a:gd name="adj1" fmla="val 6816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68B6F5C6-F152-70BD-7E7B-34C58652E865}"/>
              </a:ext>
            </a:extLst>
          </p:cNvPr>
          <p:cNvSpPr/>
          <p:nvPr/>
        </p:nvSpPr>
        <p:spPr>
          <a:xfrm>
            <a:off x="11639740" y="657368"/>
            <a:ext cx="350198" cy="350198"/>
          </a:xfrm>
          <a:prstGeom prst="roundRect">
            <a:avLst>
              <a:gd name="adj" fmla="val 7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: 圓角化同側角落 9">
            <a:extLst>
              <a:ext uri="{FF2B5EF4-FFF2-40B4-BE49-F238E27FC236}">
                <a16:creationId xmlns:a16="http://schemas.microsoft.com/office/drawing/2014/main" id="{CAADC43D-5D0D-7E98-117E-D3D86676C772}"/>
              </a:ext>
            </a:extLst>
          </p:cNvPr>
          <p:cNvSpPr/>
          <p:nvPr/>
        </p:nvSpPr>
        <p:spPr>
          <a:xfrm>
            <a:off x="11268639" y="156680"/>
            <a:ext cx="346914" cy="132002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849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化同側角落 10">
            <a:extLst>
              <a:ext uri="{FF2B5EF4-FFF2-40B4-BE49-F238E27FC236}">
                <a16:creationId xmlns:a16="http://schemas.microsoft.com/office/drawing/2014/main" id="{71761F70-8469-030C-5587-9CC807DA3086}"/>
              </a:ext>
            </a:extLst>
          </p:cNvPr>
          <p:cNvSpPr/>
          <p:nvPr/>
        </p:nvSpPr>
        <p:spPr>
          <a:xfrm>
            <a:off x="11638098" y="156680"/>
            <a:ext cx="346915" cy="132003"/>
          </a:xfrm>
          <a:prstGeom prst="round2SameRect">
            <a:avLst>
              <a:gd name="adj1" fmla="val 41903"/>
              <a:gd name="adj2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化同側角落 11">
            <a:extLst>
              <a:ext uri="{FF2B5EF4-FFF2-40B4-BE49-F238E27FC236}">
                <a16:creationId xmlns:a16="http://schemas.microsoft.com/office/drawing/2014/main" id="{132BD142-08AE-2625-3939-A5E516C876F6}"/>
              </a:ext>
            </a:extLst>
          </p:cNvPr>
          <p:cNvSpPr/>
          <p:nvPr/>
        </p:nvSpPr>
        <p:spPr>
          <a:xfrm rot="16200000">
            <a:off x="11016701" y="395237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8FA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化同側角落 12">
            <a:extLst>
              <a:ext uri="{FF2B5EF4-FFF2-40B4-BE49-F238E27FC236}">
                <a16:creationId xmlns:a16="http://schemas.microsoft.com/office/drawing/2014/main" id="{F6989C9D-285E-AD27-93D9-BE9745EC2F8D}"/>
              </a:ext>
            </a:extLst>
          </p:cNvPr>
          <p:cNvSpPr/>
          <p:nvPr/>
        </p:nvSpPr>
        <p:spPr>
          <a:xfrm rot="16200000">
            <a:off x="11013693" y="764836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A8C4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3CC8F86-7429-F8CF-DBBA-0AFFDA612EA9}"/>
              </a:ext>
            </a:extLst>
          </p:cNvPr>
          <p:cNvSpPr txBox="1"/>
          <p:nvPr/>
        </p:nvSpPr>
        <p:spPr>
          <a:xfrm>
            <a:off x="11315094" y="95855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FDCE506-5C81-3DD8-A31C-355299E93B2A}"/>
              </a:ext>
            </a:extLst>
          </p:cNvPr>
          <p:cNvSpPr txBox="1"/>
          <p:nvPr/>
        </p:nvSpPr>
        <p:spPr>
          <a:xfrm>
            <a:off x="11653598" y="104192"/>
            <a:ext cx="242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zh-TW" altLang="en-US" sz="1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8B2DB0B-0CF7-0E88-B325-E1BCBDFB4BE2}"/>
              </a:ext>
            </a:extLst>
          </p:cNvPr>
          <p:cNvSpPr txBox="1"/>
          <p:nvPr/>
        </p:nvSpPr>
        <p:spPr>
          <a:xfrm>
            <a:off x="11049661" y="332520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F8DC44-F969-05DE-CF93-65EFD16BBF47}"/>
              </a:ext>
            </a:extLst>
          </p:cNvPr>
          <p:cNvSpPr txBox="1"/>
          <p:nvPr/>
        </p:nvSpPr>
        <p:spPr>
          <a:xfrm>
            <a:off x="11066335" y="701661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00566B5-AD80-D7A7-F5E9-71CC026A113D}"/>
              </a:ext>
            </a:extLst>
          </p:cNvPr>
          <p:cNvSpPr txBox="1"/>
          <p:nvPr/>
        </p:nvSpPr>
        <p:spPr>
          <a:xfrm>
            <a:off x="11255594" y="360677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55E23B1-C12F-7FA7-8CCC-987EB68F30A3}"/>
              </a:ext>
            </a:extLst>
          </p:cNvPr>
          <p:cNvSpPr txBox="1"/>
          <p:nvPr/>
        </p:nvSpPr>
        <p:spPr>
          <a:xfrm>
            <a:off x="11615552" y="363894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</a:t>
            </a:r>
            <a:endParaRPr lang="zh-TW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918A7EB-82D7-9F2B-91E9-F90EBE7E7826}"/>
              </a:ext>
            </a:extLst>
          </p:cNvPr>
          <p:cNvSpPr txBox="1"/>
          <p:nvPr/>
        </p:nvSpPr>
        <p:spPr>
          <a:xfrm>
            <a:off x="11265042" y="709355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0B324AC-191E-C916-9F2B-7C57E15AC841}"/>
              </a:ext>
            </a:extLst>
          </p:cNvPr>
          <p:cNvSpPr txBox="1"/>
          <p:nvPr/>
        </p:nvSpPr>
        <p:spPr>
          <a:xfrm>
            <a:off x="11621804" y="726461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WT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0D2AD11-1C19-3E82-6F38-394FEE966C0E}"/>
              </a:ext>
            </a:extLst>
          </p:cNvPr>
          <p:cNvSpPr txBox="1"/>
          <p:nvPr/>
        </p:nvSpPr>
        <p:spPr>
          <a:xfrm>
            <a:off x="2103808" y="3871523"/>
            <a:ext cx="3055914" cy="154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ts val="29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需要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ts val="29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註冊流程彈性不足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ts val="29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資料隱私問題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rtl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endParaRPr lang="zh-TW" altLang="en-US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F93CD2F-C2D7-A0A4-5E63-4D43A45D8E9E}"/>
              </a:ext>
            </a:extLst>
          </p:cNvPr>
          <p:cNvSpPr txBox="1"/>
          <p:nvPr/>
        </p:nvSpPr>
        <p:spPr>
          <a:xfrm>
            <a:off x="4715567" y="3866624"/>
            <a:ext cx="6096000" cy="802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開發技術尚未成熟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rtl="0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設備不夠輕便</a:t>
            </a:r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D3E67D11-8C19-55B6-DDA4-D4FF9E2A0F08}"/>
              </a:ext>
            </a:extLst>
          </p:cNvPr>
          <p:cNvSpPr>
            <a:spLocks/>
          </p:cNvSpPr>
          <p:nvPr/>
        </p:nvSpPr>
        <p:spPr>
          <a:xfrm>
            <a:off x="2137685" y="2313728"/>
            <a:ext cx="621448" cy="621448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EABE7DD-BDBF-8B3A-4869-8FE439989859}"/>
              </a:ext>
            </a:extLst>
          </p:cNvPr>
          <p:cNvSpPr txBox="1"/>
          <p:nvPr/>
        </p:nvSpPr>
        <p:spPr>
          <a:xfrm>
            <a:off x="2057827" y="3167390"/>
            <a:ext cx="3169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Weaknesses </a:t>
            </a:r>
            <a:r>
              <a:rPr lang="zh-TW" altLang="en-US" sz="28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劣勢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圖形 25" descr="雷達圖 以實心填滿">
            <a:extLst>
              <a:ext uri="{FF2B5EF4-FFF2-40B4-BE49-F238E27FC236}">
                <a16:creationId xmlns:a16="http://schemas.microsoft.com/office/drawing/2014/main" id="{3ED0D5AB-82FA-72A4-94CB-60D06C1DE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7685" y="2329944"/>
            <a:ext cx="621448" cy="621448"/>
          </a:xfrm>
          <a:prstGeom prst="rect">
            <a:avLst/>
          </a:prstGeom>
        </p:spPr>
      </p:pic>
      <p:cxnSp>
        <p:nvCxnSpPr>
          <p:cNvPr id="28" name="0 _4">
            <a:extLst>
              <a:ext uri="{FF2B5EF4-FFF2-40B4-BE49-F238E27FC236}">
                <a16:creationId xmlns:a16="http://schemas.microsoft.com/office/drawing/2014/main" id="{2CC07B57-6647-F59B-969E-68E7B8809767}"/>
              </a:ext>
            </a:extLst>
          </p:cNvPr>
          <p:cNvCxnSpPr/>
          <p:nvPr/>
        </p:nvCxnSpPr>
        <p:spPr>
          <a:xfrm>
            <a:off x="3588342" y="986267"/>
            <a:ext cx="5119805" cy="0"/>
          </a:xfrm>
          <a:prstGeom prst="line">
            <a:avLst/>
          </a:prstGeom>
          <a:ln w="25400">
            <a:gradFill>
              <a:gsLst>
                <a:gs pos="49000">
                  <a:srgbClr val="3B3838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3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69">
            <a:extLst>
              <a:ext uri="{FF2B5EF4-FFF2-40B4-BE49-F238E27FC236}">
                <a16:creationId xmlns:a16="http://schemas.microsoft.com/office/drawing/2014/main" id="{E8EA9D66-D577-715C-F4EB-C6684239F2C9}"/>
              </a:ext>
            </a:extLst>
          </p:cNvPr>
          <p:cNvGrpSpPr/>
          <p:nvPr/>
        </p:nvGrpSpPr>
        <p:grpSpPr>
          <a:xfrm>
            <a:off x="3424460" y="368287"/>
            <a:ext cx="5544407" cy="617980"/>
            <a:chOff x="551593" y="645066"/>
            <a:chExt cx="5544407" cy="61798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14D97D1-4D38-C765-F16A-B2455AD11B97}"/>
                </a:ext>
              </a:extLst>
            </p:cNvPr>
            <p:cNvSpPr/>
            <p:nvPr/>
          </p:nvSpPr>
          <p:spPr>
            <a:xfrm>
              <a:off x="551593" y="645066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競爭力分析 </a:t>
              </a:r>
              <a:r>
                <a:rPr lang="en-US" altLang="zh-TW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SWOT-TOWS </a:t>
              </a:r>
              <a:endParaRPr lang="zh-CN" altLang="en-US" sz="32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31" name="0 _4">
              <a:extLst>
                <a:ext uri="{FF2B5EF4-FFF2-40B4-BE49-F238E27FC236}">
                  <a16:creationId xmlns:a16="http://schemas.microsoft.com/office/drawing/2014/main" id="{4848FA14-D3C2-1736-137B-6EEE6C1C71C1}"/>
                </a:ext>
              </a:extLst>
            </p:cNvPr>
            <p:cNvCxnSpPr/>
            <p:nvPr/>
          </p:nvCxnSpPr>
          <p:spPr>
            <a:xfrm>
              <a:off x="715475" y="1263046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CA9D2B6-0A81-A997-C0DD-14A26DBF5003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DED6D3E-D51B-48DA-AE34-423CEDCE4EF3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639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1F0B9F-0EBE-A780-87A8-FD69524D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B5115AFB-00EB-F916-23FD-F13C2A878C8A}"/>
              </a:ext>
            </a:extLst>
          </p:cNvPr>
          <p:cNvSpPr/>
          <p:nvPr/>
        </p:nvSpPr>
        <p:spPr>
          <a:xfrm>
            <a:off x="1479442" y="1611010"/>
            <a:ext cx="9434441" cy="4538680"/>
          </a:xfrm>
          <a:custGeom>
            <a:avLst/>
            <a:gdLst/>
            <a:ahLst/>
            <a:cxnLst/>
            <a:rect l="l" t="t" r="r" b="b"/>
            <a:pathLst>
              <a:path w="9434441" h="4538680">
                <a:moveTo>
                  <a:pt x="7423765" y="1261720"/>
                </a:moveTo>
                <a:cubicBezTo>
                  <a:pt x="7472134" y="1261720"/>
                  <a:pt x="7504070" y="1281254"/>
                  <a:pt x="7519573" y="1320321"/>
                </a:cubicBezTo>
                <a:cubicBezTo>
                  <a:pt x="7535076" y="1359389"/>
                  <a:pt x="7542828" y="1448996"/>
                  <a:pt x="7542828" y="1589142"/>
                </a:cubicBezTo>
                <a:lnTo>
                  <a:pt x="7542828" y="2973244"/>
                </a:lnTo>
                <a:cubicBezTo>
                  <a:pt x="7542828" y="3150597"/>
                  <a:pt x="7535386" y="3262838"/>
                  <a:pt x="7520504" y="3309967"/>
                </a:cubicBezTo>
                <a:cubicBezTo>
                  <a:pt x="7505621" y="3357096"/>
                  <a:pt x="7471514" y="3380661"/>
                  <a:pt x="7418184" y="3380661"/>
                </a:cubicBezTo>
                <a:cubicBezTo>
                  <a:pt x="7366094" y="3380661"/>
                  <a:pt x="7332918" y="3360197"/>
                  <a:pt x="7318655" y="3319269"/>
                </a:cubicBezTo>
                <a:cubicBezTo>
                  <a:pt x="7304393" y="3278341"/>
                  <a:pt x="7297261" y="3170441"/>
                  <a:pt x="7297261" y="2995568"/>
                </a:cubicBezTo>
                <a:lnTo>
                  <a:pt x="7297261" y="1589142"/>
                </a:lnTo>
                <a:cubicBezTo>
                  <a:pt x="7297261" y="1434113"/>
                  <a:pt x="7308113" y="1340785"/>
                  <a:pt x="7329817" y="1309159"/>
                </a:cubicBezTo>
                <a:cubicBezTo>
                  <a:pt x="7351522" y="1277533"/>
                  <a:pt x="7382838" y="1261720"/>
                  <a:pt x="7423765" y="1261720"/>
                </a:cubicBezTo>
                <a:close/>
                <a:moveTo>
                  <a:pt x="7420044" y="751984"/>
                </a:moveTo>
                <a:cubicBezTo>
                  <a:pt x="7250132" y="751984"/>
                  <a:pt x="7101304" y="779889"/>
                  <a:pt x="6973560" y="835700"/>
                </a:cubicBezTo>
                <a:cubicBezTo>
                  <a:pt x="6845816" y="891510"/>
                  <a:pt x="6744427" y="971506"/>
                  <a:pt x="6669393" y="1075685"/>
                </a:cubicBezTo>
                <a:cubicBezTo>
                  <a:pt x="6594359" y="1179865"/>
                  <a:pt x="6549710" y="1294897"/>
                  <a:pt x="6535448" y="1420780"/>
                </a:cubicBezTo>
                <a:cubicBezTo>
                  <a:pt x="6521185" y="1546664"/>
                  <a:pt x="6514054" y="1760915"/>
                  <a:pt x="6514054" y="2063532"/>
                </a:cubicBezTo>
                <a:lnTo>
                  <a:pt x="6514054" y="2578849"/>
                </a:lnTo>
                <a:cubicBezTo>
                  <a:pt x="6514054" y="2888908"/>
                  <a:pt x="6521495" y="3105949"/>
                  <a:pt x="6536378" y="3229972"/>
                </a:cubicBezTo>
                <a:cubicBezTo>
                  <a:pt x="6551261" y="3353996"/>
                  <a:pt x="6597769" y="3468717"/>
                  <a:pt x="6675904" y="3574137"/>
                </a:cubicBezTo>
                <a:cubicBezTo>
                  <a:pt x="6754039" y="3679557"/>
                  <a:pt x="6857288" y="3758622"/>
                  <a:pt x="6985652" y="3811332"/>
                </a:cubicBezTo>
                <a:cubicBezTo>
                  <a:pt x="7114017" y="3864042"/>
                  <a:pt x="7258814" y="3890397"/>
                  <a:pt x="7420044" y="3890397"/>
                </a:cubicBezTo>
                <a:cubicBezTo>
                  <a:pt x="7589957" y="3890397"/>
                  <a:pt x="7738785" y="3862492"/>
                  <a:pt x="7866529" y="3806681"/>
                </a:cubicBezTo>
                <a:cubicBezTo>
                  <a:pt x="7994273" y="3750871"/>
                  <a:pt x="8095662" y="3670875"/>
                  <a:pt x="8170696" y="3566696"/>
                </a:cubicBezTo>
                <a:cubicBezTo>
                  <a:pt x="8245730" y="3462516"/>
                  <a:pt x="8290379" y="3347484"/>
                  <a:pt x="8304642" y="3221601"/>
                </a:cubicBezTo>
                <a:cubicBezTo>
                  <a:pt x="8318904" y="3095717"/>
                  <a:pt x="8326036" y="2881466"/>
                  <a:pt x="8326036" y="2578849"/>
                </a:cubicBezTo>
                <a:lnTo>
                  <a:pt x="8326036" y="2063532"/>
                </a:lnTo>
                <a:cubicBezTo>
                  <a:pt x="8326036" y="1753473"/>
                  <a:pt x="8318594" y="1536432"/>
                  <a:pt x="8303712" y="1412409"/>
                </a:cubicBezTo>
                <a:cubicBezTo>
                  <a:pt x="8288829" y="1288386"/>
                  <a:pt x="8242320" y="1173664"/>
                  <a:pt x="8164185" y="1068244"/>
                </a:cubicBezTo>
                <a:cubicBezTo>
                  <a:pt x="8086050" y="962824"/>
                  <a:pt x="7982801" y="883759"/>
                  <a:pt x="7854437" y="831049"/>
                </a:cubicBezTo>
                <a:cubicBezTo>
                  <a:pt x="7726072" y="778339"/>
                  <a:pt x="7581275" y="751984"/>
                  <a:pt x="7420044" y="751984"/>
                </a:cubicBezTo>
                <a:close/>
                <a:moveTo>
                  <a:pt x="756462" y="0"/>
                </a:moveTo>
                <a:lnTo>
                  <a:pt x="8677979" y="0"/>
                </a:lnTo>
                <a:cubicBezTo>
                  <a:pt x="9095761" y="0"/>
                  <a:pt x="9434441" y="338680"/>
                  <a:pt x="9434441" y="756462"/>
                </a:cubicBezTo>
                <a:lnTo>
                  <a:pt x="9434441" y="3782218"/>
                </a:lnTo>
                <a:cubicBezTo>
                  <a:pt x="9434441" y="4200000"/>
                  <a:pt x="9095761" y="4538680"/>
                  <a:pt x="8677979" y="4538680"/>
                </a:cubicBezTo>
                <a:lnTo>
                  <a:pt x="756462" y="4538680"/>
                </a:lnTo>
                <a:cubicBezTo>
                  <a:pt x="338680" y="4538680"/>
                  <a:pt x="0" y="4200000"/>
                  <a:pt x="0" y="3782218"/>
                </a:cubicBezTo>
                <a:lnTo>
                  <a:pt x="0" y="756462"/>
                </a:lnTo>
                <a:cubicBezTo>
                  <a:pt x="0" y="338680"/>
                  <a:pt x="338680" y="0"/>
                  <a:pt x="756462" y="0"/>
                </a:cubicBezTo>
                <a:close/>
              </a:path>
            </a:pathLst>
          </a:custGeom>
          <a:solidFill>
            <a:srgbClr val="8FA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6" name="矩形: 圓角化單一角落 5">
            <a:extLst>
              <a:ext uri="{FF2B5EF4-FFF2-40B4-BE49-F238E27FC236}">
                <a16:creationId xmlns:a16="http://schemas.microsoft.com/office/drawing/2014/main" id="{952426E7-5244-99A2-C5C2-77E049777B71}"/>
              </a:ext>
            </a:extLst>
          </p:cNvPr>
          <p:cNvSpPr/>
          <p:nvPr/>
        </p:nvSpPr>
        <p:spPr>
          <a:xfrm rot="5400000">
            <a:off x="11266997" y="287770"/>
            <a:ext cx="350198" cy="350198"/>
          </a:xfrm>
          <a:prstGeom prst="round1Rect">
            <a:avLst>
              <a:gd name="adj" fmla="val 87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: 圓角化同側角落 6">
            <a:extLst>
              <a:ext uri="{FF2B5EF4-FFF2-40B4-BE49-F238E27FC236}">
                <a16:creationId xmlns:a16="http://schemas.microsoft.com/office/drawing/2014/main" id="{08696612-E7F1-AE36-F9C8-B23D071AB33D}"/>
              </a:ext>
            </a:extLst>
          </p:cNvPr>
          <p:cNvSpPr/>
          <p:nvPr/>
        </p:nvSpPr>
        <p:spPr>
          <a:xfrm rot="10800000">
            <a:off x="11639741" y="287769"/>
            <a:ext cx="350199" cy="350199"/>
          </a:xfrm>
          <a:prstGeom prst="round2SameRect">
            <a:avLst>
              <a:gd name="adj1" fmla="val 808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915A67CE-33C5-593F-E332-12F4FC0DE7A3}"/>
              </a:ext>
            </a:extLst>
          </p:cNvPr>
          <p:cNvSpPr/>
          <p:nvPr/>
        </p:nvSpPr>
        <p:spPr>
          <a:xfrm rot="5400000">
            <a:off x="11266997" y="661471"/>
            <a:ext cx="350198" cy="350198"/>
          </a:xfrm>
          <a:prstGeom prst="round2SameRect">
            <a:avLst>
              <a:gd name="adj1" fmla="val 6816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A9868C6-6C82-77BF-A6C6-769ADDDF93CA}"/>
              </a:ext>
            </a:extLst>
          </p:cNvPr>
          <p:cNvSpPr/>
          <p:nvPr/>
        </p:nvSpPr>
        <p:spPr>
          <a:xfrm>
            <a:off x="11639740" y="657368"/>
            <a:ext cx="350198" cy="350198"/>
          </a:xfrm>
          <a:prstGeom prst="roundRect">
            <a:avLst>
              <a:gd name="adj" fmla="val 7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: 圓角化同側角落 9">
            <a:extLst>
              <a:ext uri="{FF2B5EF4-FFF2-40B4-BE49-F238E27FC236}">
                <a16:creationId xmlns:a16="http://schemas.microsoft.com/office/drawing/2014/main" id="{C3896C6C-D111-F6A6-6B81-0BE3CEEF8C56}"/>
              </a:ext>
            </a:extLst>
          </p:cNvPr>
          <p:cNvSpPr/>
          <p:nvPr/>
        </p:nvSpPr>
        <p:spPr>
          <a:xfrm>
            <a:off x="11268639" y="156680"/>
            <a:ext cx="346914" cy="132002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849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化同側角落 10">
            <a:extLst>
              <a:ext uri="{FF2B5EF4-FFF2-40B4-BE49-F238E27FC236}">
                <a16:creationId xmlns:a16="http://schemas.microsoft.com/office/drawing/2014/main" id="{5C2DF46D-A17A-8A6E-A31E-A5F900436B17}"/>
              </a:ext>
            </a:extLst>
          </p:cNvPr>
          <p:cNvSpPr/>
          <p:nvPr/>
        </p:nvSpPr>
        <p:spPr>
          <a:xfrm>
            <a:off x="11638098" y="156680"/>
            <a:ext cx="346915" cy="132003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AEBF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化同側角落 11">
            <a:extLst>
              <a:ext uri="{FF2B5EF4-FFF2-40B4-BE49-F238E27FC236}">
                <a16:creationId xmlns:a16="http://schemas.microsoft.com/office/drawing/2014/main" id="{6356F676-E0D6-BCD8-FA72-257530A43F37}"/>
              </a:ext>
            </a:extLst>
          </p:cNvPr>
          <p:cNvSpPr/>
          <p:nvPr/>
        </p:nvSpPr>
        <p:spPr>
          <a:xfrm rot="16200000">
            <a:off x="11016701" y="395237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化同側角落 12">
            <a:extLst>
              <a:ext uri="{FF2B5EF4-FFF2-40B4-BE49-F238E27FC236}">
                <a16:creationId xmlns:a16="http://schemas.microsoft.com/office/drawing/2014/main" id="{C66B9F56-51F3-67E1-1A0E-CAAC24F4E58E}"/>
              </a:ext>
            </a:extLst>
          </p:cNvPr>
          <p:cNvSpPr/>
          <p:nvPr/>
        </p:nvSpPr>
        <p:spPr>
          <a:xfrm rot="16200000">
            <a:off x="11013693" y="764836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A8C4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86CE275-006F-4623-C653-54EF2E5DF882}"/>
              </a:ext>
            </a:extLst>
          </p:cNvPr>
          <p:cNvSpPr txBox="1"/>
          <p:nvPr/>
        </p:nvSpPr>
        <p:spPr>
          <a:xfrm>
            <a:off x="11316744" y="99763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7F8CDA-BD8E-D879-1D24-085E2A92FEB1}"/>
              </a:ext>
            </a:extLst>
          </p:cNvPr>
          <p:cNvSpPr txBox="1"/>
          <p:nvPr/>
        </p:nvSpPr>
        <p:spPr>
          <a:xfrm>
            <a:off x="11653598" y="103671"/>
            <a:ext cx="242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zh-TW" altLang="en-US" sz="1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928F468-A29A-58AA-C0D2-862984D7714D}"/>
              </a:ext>
            </a:extLst>
          </p:cNvPr>
          <p:cNvSpPr txBox="1"/>
          <p:nvPr/>
        </p:nvSpPr>
        <p:spPr>
          <a:xfrm>
            <a:off x="11047403" y="332520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8EB1EA5-9DDB-A617-1096-0A74A9D112BF}"/>
              </a:ext>
            </a:extLst>
          </p:cNvPr>
          <p:cNvSpPr txBox="1"/>
          <p:nvPr/>
        </p:nvSpPr>
        <p:spPr>
          <a:xfrm>
            <a:off x="11068897" y="701661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89BF59-D43B-5BEC-2817-BD1DF554CA02}"/>
              </a:ext>
            </a:extLst>
          </p:cNvPr>
          <p:cNvSpPr txBox="1"/>
          <p:nvPr/>
        </p:nvSpPr>
        <p:spPr>
          <a:xfrm>
            <a:off x="11255594" y="360677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F1E94F-1B70-8B9F-BE1A-F59179E82158}"/>
              </a:ext>
            </a:extLst>
          </p:cNvPr>
          <p:cNvSpPr txBox="1"/>
          <p:nvPr/>
        </p:nvSpPr>
        <p:spPr>
          <a:xfrm>
            <a:off x="11615552" y="363894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</a:t>
            </a:r>
            <a:endParaRPr lang="zh-TW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1EC0CA-4937-3A3C-D759-846636CA74A0}"/>
              </a:ext>
            </a:extLst>
          </p:cNvPr>
          <p:cNvSpPr txBox="1"/>
          <p:nvPr/>
        </p:nvSpPr>
        <p:spPr>
          <a:xfrm>
            <a:off x="11266553" y="709355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FD41F95-D7A1-3DBB-9B56-E4B4C1F681F4}"/>
              </a:ext>
            </a:extLst>
          </p:cNvPr>
          <p:cNvSpPr txBox="1"/>
          <p:nvPr/>
        </p:nvSpPr>
        <p:spPr>
          <a:xfrm>
            <a:off x="11622988" y="726765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WT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B280C7E-3658-EB3E-E0C3-4E77454A9C02}"/>
              </a:ext>
            </a:extLst>
          </p:cNvPr>
          <p:cNvSpPr txBox="1"/>
          <p:nvPr/>
        </p:nvSpPr>
        <p:spPr>
          <a:xfrm>
            <a:off x="2244856" y="3152760"/>
            <a:ext cx="38945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Opportunities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機會</a:t>
            </a:r>
            <a:endParaRPr lang="en-US" altLang="zh-TW" sz="28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34ACC9F-1865-95C4-4F7C-4BDB61C9BE54}"/>
              </a:ext>
            </a:extLst>
          </p:cNvPr>
          <p:cNvSpPr txBox="1"/>
          <p:nvPr/>
        </p:nvSpPr>
        <p:spPr>
          <a:xfrm>
            <a:off x="2258606" y="3812067"/>
            <a:ext cx="3894544" cy="1978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全球人口老化趨勢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ts val="3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銀髮產業日趨蓬勃重要 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ts val="3000"/>
              </a:lnSpc>
              <a:buSzPct val="70000"/>
              <a:buFont typeface="Wingdings" panose="05000000000000000000" pitchFamily="2" charset="2"/>
              <a:buChar char="l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提供豐富</a:t>
            </a: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</a:p>
          <a:p>
            <a:pPr marL="342900" indent="-342900" algn="just">
              <a:lnSpc>
                <a:spcPts val="3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穿戴式裝置興起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r>
              <a:rPr lang="en-US" altLang="zh-TW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ESP32 Cam</a:t>
            </a: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開發自由度高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5A5458EC-6A9E-C4BE-3A40-9E25EAC87259}"/>
              </a:ext>
            </a:extLst>
          </p:cNvPr>
          <p:cNvGrpSpPr/>
          <p:nvPr/>
        </p:nvGrpSpPr>
        <p:grpSpPr>
          <a:xfrm>
            <a:off x="2303941" y="2299098"/>
            <a:ext cx="621448" cy="651646"/>
            <a:chOff x="2303941" y="2299098"/>
            <a:chExt cx="621448" cy="651646"/>
          </a:xfrm>
        </p:grpSpPr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5FBA7730-6771-2625-4B88-E8FF32DC34E7}"/>
                </a:ext>
              </a:extLst>
            </p:cNvPr>
            <p:cNvSpPr>
              <a:spLocks/>
            </p:cNvSpPr>
            <p:nvPr/>
          </p:nvSpPr>
          <p:spPr>
            <a:xfrm>
              <a:off x="2303941" y="2299098"/>
              <a:ext cx="621448" cy="621448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6" name="圖形 25" descr="握手 外框">
              <a:extLst>
                <a:ext uri="{FF2B5EF4-FFF2-40B4-BE49-F238E27FC236}">
                  <a16:creationId xmlns:a16="http://schemas.microsoft.com/office/drawing/2014/main" id="{C0CE1C9D-4441-0C0D-34BA-F926D2F23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03942" y="2329297"/>
              <a:ext cx="621447" cy="621447"/>
            </a:xfrm>
            <a:prstGeom prst="rect">
              <a:avLst/>
            </a:prstGeom>
          </p:spPr>
        </p:pic>
      </p:grpSp>
      <p:grpSp>
        <p:nvGrpSpPr>
          <p:cNvPr id="28" name="组合 69">
            <a:extLst>
              <a:ext uri="{FF2B5EF4-FFF2-40B4-BE49-F238E27FC236}">
                <a16:creationId xmlns:a16="http://schemas.microsoft.com/office/drawing/2014/main" id="{21CADC6B-43AF-A502-F029-67F5FC516F5F}"/>
              </a:ext>
            </a:extLst>
          </p:cNvPr>
          <p:cNvGrpSpPr/>
          <p:nvPr/>
        </p:nvGrpSpPr>
        <p:grpSpPr>
          <a:xfrm>
            <a:off x="3424460" y="368287"/>
            <a:ext cx="5544407" cy="617980"/>
            <a:chOff x="551593" y="645066"/>
            <a:chExt cx="5544407" cy="61798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740AA4A2-16DF-5984-DC5B-08316D4B4A8F}"/>
                </a:ext>
              </a:extLst>
            </p:cNvPr>
            <p:cNvSpPr/>
            <p:nvPr/>
          </p:nvSpPr>
          <p:spPr>
            <a:xfrm>
              <a:off x="551593" y="645066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競爭力分析 </a:t>
              </a:r>
              <a:r>
                <a:rPr lang="en-US" altLang="zh-TW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SWOT-TOWS </a:t>
              </a:r>
              <a:endParaRPr lang="zh-CN" altLang="en-US" sz="32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30" name="0 _4">
              <a:extLst>
                <a:ext uri="{FF2B5EF4-FFF2-40B4-BE49-F238E27FC236}">
                  <a16:creationId xmlns:a16="http://schemas.microsoft.com/office/drawing/2014/main" id="{C9C6D992-0485-A6E9-67F1-89F3F89CE14E}"/>
                </a:ext>
              </a:extLst>
            </p:cNvPr>
            <p:cNvCxnSpPr/>
            <p:nvPr/>
          </p:nvCxnSpPr>
          <p:spPr>
            <a:xfrm>
              <a:off x="715475" y="1263046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73FC859-97FD-C234-67D3-148FB5391344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279DB38-2278-FA53-0E04-F4203A797035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84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40657C-45F3-B86C-648E-09F6F156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C765596A-D89C-283F-D50B-40DEA02BFE99}"/>
              </a:ext>
            </a:extLst>
          </p:cNvPr>
          <p:cNvSpPr/>
          <p:nvPr/>
        </p:nvSpPr>
        <p:spPr>
          <a:xfrm>
            <a:off x="1479442" y="1611010"/>
            <a:ext cx="9434441" cy="4538680"/>
          </a:xfrm>
          <a:custGeom>
            <a:avLst/>
            <a:gdLst/>
            <a:ahLst/>
            <a:cxnLst/>
            <a:rect l="l" t="t" r="r" b="b"/>
            <a:pathLst>
              <a:path w="9434441" h="4538680">
                <a:moveTo>
                  <a:pt x="6402432" y="815236"/>
                </a:moveTo>
                <a:lnTo>
                  <a:pt x="6402432" y="1417990"/>
                </a:lnTo>
                <a:lnTo>
                  <a:pt x="6865660" y="1417990"/>
                </a:lnTo>
                <a:lnTo>
                  <a:pt x="6865660" y="3827145"/>
                </a:lnTo>
                <a:lnTo>
                  <a:pt x="7648868" y="3827145"/>
                </a:lnTo>
                <a:lnTo>
                  <a:pt x="7648868" y="1417990"/>
                </a:lnTo>
                <a:lnTo>
                  <a:pt x="8113956" y="1417990"/>
                </a:lnTo>
                <a:lnTo>
                  <a:pt x="8113956" y="815236"/>
                </a:lnTo>
                <a:close/>
                <a:moveTo>
                  <a:pt x="756462" y="0"/>
                </a:moveTo>
                <a:lnTo>
                  <a:pt x="8677979" y="0"/>
                </a:lnTo>
                <a:cubicBezTo>
                  <a:pt x="9095761" y="0"/>
                  <a:pt x="9434441" y="338680"/>
                  <a:pt x="9434441" y="756462"/>
                </a:cubicBezTo>
                <a:lnTo>
                  <a:pt x="9434441" y="3782218"/>
                </a:lnTo>
                <a:cubicBezTo>
                  <a:pt x="9434441" y="4200000"/>
                  <a:pt x="9095761" y="4538680"/>
                  <a:pt x="8677979" y="4538680"/>
                </a:cubicBezTo>
                <a:lnTo>
                  <a:pt x="756462" y="4538680"/>
                </a:lnTo>
                <a:cubicBezTo>
                  <a:pt x="338680" y="4538680"/>
                  <a:pt x="0" y="4200000"/>
                  <a:pt x="0" y="3782218"/>
                </a:cubicBezTo>
                <a:lnTo>
                  <a:pt x="0" y="756462"/>
                </a:lnTo>
                <a:cubicBezTo>
                  <a:pt x="0" y="338680"/>
                  <a:pt x="338680" y="0"/>
                  <a:pt x="756462" y="0"/>
                </a:cubicBezTo>
                <a:close/>
              </a:path>
            </a:pathLst>
          </a:custGeom>
          <a:solidFill>
            <a:srgbClr val="A8C4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6" name="矩形: 圓角化單一角落 5">
            <a:extLst>
              <a:ext uri="{FF2B5EF4-FFF2-40B4-BE49-F238E27FC236}">
                <a16:creationId xmlns:a16="http://schemas.microsoft.com/office/drawing/2014/main" id="{99808CE7-2CB2-048A-F7DB-4519C47EADBF}"/>
              </a:ext>
            </a:extLst>
          </p:cNvPr>
          <p:cNvSpPr/>
          <p:nvPr/>
        </p:nvSpPr>
        <p:spPr>
          <a:xfrm rot="5400000">
            <a:off x="11266997" y="287770"/>
            <a:ext cx="350198" cy="350198"/>
          </a:xfrm>
          <a:prstGeom prst="round1Rect">
            <a:avLst>
              <a:gd name="adj" fmla="val 872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: 圓角化同側角落 6">
            <a:extLst>
              <a:ext uri="{FF2B5EF4-FFF2-40B4-BE49-F238E27FC236}">
                <a16:creationId xmlns:a16="http://schemas.microsoft.com/office/drawing/2014/main" id="{136BCE27-97D0-CBA1-CFC0-0EA84052F022}"/>
              </a:ext>
            </a:extLst>
          </p:cNvPr>
          <p:cNvSpPr/>
          <p:nvPr/>
        </p:nvSpPr>
        <p:spPr>
          <a:xfrm rot="10800000">
            <a:off x="11639741" y="287769"/>
            <a:ext cx="350199" cy="350199"/>
          </a:xfrm>
          <a:prstGeom prst="round2SameRect">
            <a:avLst>
              <a:gd name="adj1" fmla="val 8082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53A8EBC8-0453-DF35-9C80-DEF896B26202}"/>
              </a:ext>
            </a:extLst>
          </p:cNvPr>
          <p:cNvSpPr/>
          <p:nvPr/>
        </p:nvSpPr>
        <p:spPr>
          <a:xfrm rot="5400000">
            <a:off x="11266997" y="661471"/>
            <a:ext cx="350198" cy="350198"/>
          </a:xfrm>
          <a:prstGeom prst="round2SameRect">
            <a:avLst>
              <a:gd name="adj1" fmla="val 6816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80BEA8E-8AFB-A61C-E6E4-B8C5BEDDEA6A}"/>
              </a:ext>
            </a:extLst>
          </p:cNvPr>
          <p:cNvSpPr/>
          <p:nvPr/>
        </p:nvSpPr>
        <p:spPr>
          <a:xfrm>
            <a:off x="11639740" y="657368"/>
            <a:ext cx="350198" cy="350198"/>
          </a:xfrm>
          <a:prstGeom prst="roundRect">
            <a:avLst>
              <a:gd name="adj" fmla="val 709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: 圓角化同側角落 9">
            <a:extLst>
              <a:ext uri="{FF2B5EF4-FFF2-40B4-BE49-F238E27FC236}">
                <a16:creationId xmlns:a16="http://schemas.microsoft.com/office/drawing/2014/main" id="{38954674-3A5D-9FDA-F7F4-F3D53418D0AB}"/>
              </a:ext>
            </a:extLst>
          </p:cNvPr>
          <p:cNvSpPr/>
          <p:nvPr/>
        </p:nvSpPr>
        <p:spPr>
          <a:xfrm>
            <a:off x="11268639" y="156680"/>
            <a:ext cx="346914" cy="132002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849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矩形: 圓角化同側角落 10">
            <a:extLst>
              <a:ext uri="{FF2B5EF4-FFF2-40B4-BE49-F238E27FC236}">
                <a16:creationId xmlns:a16="http://schemas.microsoft.com/office/drawing/2014/main" id="{92FB4561-E12B-8E89-310B-5E5D7738B593}"/>
              </a:ext>
            </a:extLst>
          </p:cNvPr>
          <p:cNvSpPr/>
          <p:nvPr/>
        </p:nvSpPr>
        <p:spPr>
          <a:xfrm>
            <a:off x="11638098" y="156680"/>
            <a:ext cx="346915" cy="132003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AEBF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化同側角落 11">
            <a:extLst>
              <a:ext uri="{FF2B5EF4-FFF2-40B4-BE49-F238E27FC236}">
                <a16:creationId xmlns:a16="http://schemas.microsoft.com/office/drawing/2014/main" id="{8BFA1500-F7BF-9F80-84A8-23B38469702B}"/>
              </a:ext>
            </a:extLst>
          </p:cNvPr>
          <p:cNvSpPr/>
          <p:nvPr/>
        </p:nvSpPr>
        <p:spPr>
          <a:xfrm rot="16200000">
            <a:off x="11016701" y="395237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8FA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化同側角落 12">
            <a:extLst>
              <a:ext uri="{FF2B5EF4-FFF2-40B4-BE49-F238E27FC236}">
                <a16:creationId xmlns:a16="http://schemas.microsoft.com/office/drawing/2014/main" id="{64E68942-371A-BE77-B507-97DB0E441FB3}"/>
              </a:ext>
            </a:extLst>
          </p:cNvPr>
          <p:cNvSpPr/>
          <p:nvPr/>
        </p:nvSpPr>
        <p:spPr>
          <a:xfrm rot="16200000">
            <a:off x="11013693" y="764836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61F9AA9-4F40-B0E1-BA65-0198DC980FBD}"/>
              </a:ext>
            </a:extLst>
          </p:cNvPr>
          <p:cNvSpPr txBox="1"/>
          <p:nvPr/>
        </p:nvSpPr>
        <p:spPr>
          <a:xfrm>
            <a:off x="11317214" y="99293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E583620-5BC6-68CE-B405-7B52A34534E1}"/>
              </a:ext>
            </a:extLst>
          </p:cNvPr>
          <p:cNvSpPr txBox="1"/>
          <p:nvPr/>
        </p:nvSpPr>
        <p:spPr>
          <a:xfrm>
            <a:off x="11653598" y="106127"/>
            <a:ext cx="242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zh-TW" altLang="en-US" sz="1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FBE40E6-9EE7-CBF7-4374-79F85766484A}"/>
              </a:ext>
            </a:extLst>
          </p:cNvPr>
          <p:cNvSpPr txBox="1"/>
          <p:nvPr/>
        </p:nvSpPr>
        <p:spPr>
          <a:xfrm>
            <a:off x="11048371" y="332520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47A0C79-4B42-5509-E2A0-0B8CBE500BA8}"/>
              </a:ext>
            </a:extLst>
          </p:cNvPr>
          <p:cNvSpPr txBox="1"/>
          <p:nvPr/>
        </p:nvSpPr>
        <p:spPr>
          <a:xfrm>
            <a:off x="11067203" y="701661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8BB77AA-B11E-4507-321A-3FF80B6F6963}"/>
              </a:ext>
            </a:extLst>
          </p:cNvPr>
          <p:cNvSpPr txBox="1"/>
          <p:nvPr/>
        </p:nvSpPr>
        <p:spPr>
          <a:xfrm>
            <a:off x="11255594" y="360677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1649F44-912F-7231-18FA-AFD231A8AF45}"/>
              </a:ext>
            </a:extLst>
          </p:cNvPr>
          <p:cNvSpPr txBox="1"/>
          <p:nvPr/>
        </p:nvSpPr>
        <p:spPr>
          <a:xfrm>
            <a:off x="11615552" y="363894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</a:t>
            </a:r>
            <a:endParaRPr lang="zh-TW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A715976-2F9E-5E4C-FAD3-3876DD6FD728}"/>
              </a:ext>
            </a:extLst>
          </p:cNvPr>
          <p:cNvSpPr txBox="1"/>
          <p:nvPr/>
        </p:nvSpPr>
        <p:spPr>
          <a:xfrm>
            <a:off x="11267329" y="709355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7CF0EF4-262D-8C7B-8943-5874100C4A5E}"/>
              </a:ext>
            </a:extLst>
          </p:cNvPr>
          <p:cNvSpPr txBox="1"/>
          <p:nvPr/>
        </p:nvSpPr>
        <p:spPr>
          <a:xfrm>
            <a:off x="11624047" y="724744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WT</a:t>
            </a:r>
            <a:endParaRPr lang="zh-TW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83A5AFBE-8A5A-78B3-F068-D42CFAADE18B}"/>
              </a:ext>
            </a:extLst>
          </p:cNvPr>
          <p:cNvSpPr>
            <a:spLocks/>
          </p:cNvSpPr>
          <p:nvPr/>
        </p:nvSpPr>
        <p:spPr>
          <a:xfrm>
            <a:off x="2303941" y="2313728"/>
            <a:ext cx="621448" cy="621448"/>
          </a:xfrm>
          <a:prstGeom prst="ellipse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E231E7A-9CC0-D187-72F1-ACC1B818646C}"/>
              </a:ext>
            </a:extLst>
          </p:cNvPr>
          <p:cNvSpPr txBox="1"/>
          <p:nvPr/>
        </p:nvSpPr>
        <p:spPr>
          <a:xfrm>
            <a:off x="2303941" y="3922824"/>
            <a:ext cx="3020389" cy="1593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科技技術變革快速</a:t>
            </a:r>
            <a:endParaRPr lang="en-US" altLang="zh-TW" sz="20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>
              <a:lnSpc>
                <a:spcPts val="3000"/>
              </a:lnSpc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使用者需求廣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just" rtl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SzPct val="70000"/>
              <a:buFont typeface="Wingdings" panose="05000000000000000000" pitchFamily="2" charset="2"/>
              <a:buChar char="l"/>
            </a:pPr>
            <a:r>
              <a:rPr lang="zh-TW" altLang="en-US" sz="20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資安意識提高</a:t>
            </a:r>
            <a:endParaRPr lang="zh-TW" altLang="en-US" sz="2000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ts val="3000"/>
              </a:lnSpc>
              <a:buSzPct val="70000"/>
              <a:buFont typeface="Wingdings" panose="05000000000000000000" pitchFamily="2" charset="2"/>
              <a:buChar char="l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C46D6C-53A7-6724-6506-2B33648F287C}"/>
              </a:ext>
            </a:extLst>
          </p:cNvPr>
          <p:cNvSpPr txBox="1"/>
          <p:nvPr/>
        </p:nvSpPr>
        <p:spPr>
          <a:xfrm>
            <a:off x="2229558" y="3192944"/>
            <a:ext cx="3169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Threats </a:t>
            </a:r>
            <a:r>
              <a:rPr lang="zh-TW" altLang="en-US" sz="28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威脅</a:t>
            </a:r>
          </a:p>
        </p:txBody>
      </p:sp>
      <p:pic>
        <p:nvPicPr>
          <p:cNvPr id="25" name="圖形 24" descr="警告 外框">
            <a:extLst>
              <a:ext uri="{FF2B5EF4-FFF2-40B4-BE49-F238E27FC236}">
                <a16:creationId xmlns:a16="http://schemas.microsoft.com/office/drawing/2014/main" id="{E2C44EE9-B1F9-A917-3144-C227A972F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1964" y="2317009"/>
            <a:ext cx="525401" cy="525401"/>
          </a:xfrm>
          <a:prstGeom prst="rect">
            <a:avLst/>
          </a:prstGeom>
        </p:spPr>
      </p:pic>
      <p:grpSp>
        <p:nvGrpSpPr>
          <p:cNvPr id="27" name="组合 69">
            <a:extLst>
              <a:ext uri="{FF2B5EF4-FFF2-40B4-BE49-F238E27FC236}">
                <a16:creationId xmlns:a16="http://schemas.microsoft.com/office/drawing/2014/main" id="{0C84D304-68E9-FD68-6EF2-1EF03AEFC55C}"/>
              </a:ext>
            </a:extLst>
          </p:cNvPr>
          <p:cNvGrpSpPr/>
          <p:nvPr/>
        </p:nvGrpSpPr>
        <p:grpSpPr>
          <a:xfrm>
            <a:off x="3424460" y="368287"/>
            <a:ext cx="5544407" cy="617980"/>
            <a:chOff x="551593" y="645066"/>
            <a:chExt cx="5544407" cy="61798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874DA76-58B0-8352-60CC-A171008B0681}"/>
                </a:ext>
              </a:extLst>
            </p:cNvPr>
            <p:cNvSpPr/>
            <p:nvPr/>
          </p:nvSpPr>
          <p:spPr>
            <a:xfrm>
              <a:off x="551593" y="645066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競爭力分析 </a:t>
              </a:r>
              <a:r>
                <a:rPr lang="en-US" altLang="zh-TW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SWOT-TOWS </a:t>
              </a:r>
              <a:endParaRPr lang="zh-CN" altLang="en-US" sz="32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9" name="0 _4">
              <a:extLst>
                <a:ext uri="{FF2B5EF4-FFF2-40B4-BE49-F238E27FC236}">
                  <a16:creationId xmlns:a16="http://schemas.microsoft.com/office/drawing/2014/main" id="{7109DB34-D880-8635-8FF7-7692104BCB8A}"/>
                </a:ext>
              </a:extLst>
            </p:cNvPr>
            <p:cNvCxnSpPr/>
            <p:nvPr/>
          </p:nvCxnSpPr>
          <p:spPr>
            <a:xfrm>
              <a:off x="715475" y="1263046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25B21AF-7510-24C7-22A7-F7AAE0D806A6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0A88DCF-59D4-3264-A168-F5FC16B1BA4B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498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08309EA-468E-FA6A-5B60-74811F93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62" name="矩形: 圓角化單一角落 61">
            <a:extLst>
              <a:ext uri="{FF2B5EF4-FFF2-40B4-BE49-F238E27FC236}">
                <a16:creationId xmlns:a16="http://schemas.microsoft.com/office/drawing/2014/main" id="{FFAE8FBF-53DD-1AB9-A89B-C7DACE3123E3}"/>
              </a:ext>
            </a:extLst>
          </p:cNvPr>
          <p:cNvSpPr/>
          <p:nvPr/>
        </p:nvSpPr>
        <p:spPr>
          <a:xfrm rot="5400000">
            <a:off x="11266997" y="287770"/>
            <a:ext cx="350198" cy="350198"/>
          </a:xfrm>
          <a:prstGeom prst="round1Rect">
            <a:avLst>
              <a:gd name="adj" fmla="val 872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3" name="矩形: 圓角化同側角落 62">
            <a:extLst>
              <a:ext uri="{FF2B5EF4-FFF2-40B4-BE49-F238E27FC236}">
                <a16:creationId xmlns:a16="http://schemas.microsoft.com/office/drawing/2014/main" id="{747ABFBB-F5C3-D891-2AEE-0D88B21F4B51}"/>
              </a:ext>
            </a:extLst>
          </p:cNvPr>
          <p:cNvSpPr/>
          <p:nvPr/>
        </p:nvSpPr>
        <p:spPr>
          <a:xfrm rot="10800000">
            <a:off x="11639741" y="287769"/>
            <a:ext cx="350199" cy="350199"/>
          </a:xfrm>
          <a:prstGeom prst="round2SameRect">
            <a:avLst>
              <a:gd name="adj1" fmla="val 808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: 圓角化同側角落 63">
            <a:extLst>
              <a:ext uri="{FF2B5EF4-FFF2-40B4-BE49-F238E27FC236}">
                <a16:creationId xmlns:a16="http://schemas.microsoft.com/office/drawing/2014/main" id="{11D6A220-1FDF-7E54-0596-CF6086F8B25F}"/>
              </a:ext>
            </a:extLst>
          </p:cNvPr>
          <p:cNvSpPr/>
          <p:nvPr/>
        </p:nvSpPr>
        <p:spPr>
          <a:xfrm rot="5400000">
            <a:off x="11266997" y="661471"/>
            <a:ext cx="350198" cy="350198"/>
          </a:xfrm>
          <a:prstGeom prst="round2SameRect">
            <a:avLst>
              <a:gd name="adj1" fmla="val 6816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200E004B-25C3-ED76-EEC2-BDF09A0BEC23}"/>
              </a:ext>
            </a:extLst>
          </p:cNvPr>
          <p:cNvSpPr/>
          <p:nvPr/>
        </p:nvSpPr>
        <p:spPr>
          <a:xfrm>
            <a:off x="11639740" y="657368"/>
            <a:ext cx="350198" cy="350198"/>
          </a:xfrm>
          <a:prstGeom prst="roundRect">
            <a:avLst>
              <a:gd name="adj" fmla="val 709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矩形: 圓角化同側角落 65">
            <a:extLst>
              <a:ext uri="{FF2B5EF4-FFF2-40B4-BE49-F238E27FC236}">
                <a16:creationId xmlns:a16="http://schemas.microsoft.com/office/drawing/2014/main" id="{4BCA7689-EA3D-2CC1-5885-44EF64E6EDA5}"/>
              </a:ext>
            </a:extLst>
          </p:cNvPr>
          <p:cNvSpPr/>
          <p:nvPr/>
        </p:nvSpPr>
        <p:spPr>
          <a:xfrm>
            <a:off x="11268639" y="156680"/>
            <a:ext cx="346914" cy="132002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8498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7" name="矩形: 圓角化同側角落 66">
            <a:extLst>
              <a:ext uri="{FF2B5EF4-FFF2-40B4-BE49-F238E27FC236}">
                <a16:creationId xmlns:a16="http://schemas.microsoft.com/office/drawing/2014/main" id="{95A171CF-4861-4AFB-B210-92A0E0C8048A}"/>
              </a:ext>
            </a:extLst>
          </p:cNvPr>
          <p:cNvSpPr/>
          <p:nvPr/>
        </p:nvSpPr>
        <p:spPr>
          <a:xfrm>
            <a:off x="11638098" y="156680"/>
            <a:ext cx="346915" cy="132003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AEBF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矩形: 圓角化同側角落 67">
            <a:extLst>
              <a:ext uri="{FF2B5EF4-FFF2-40B4-BE49-F238E27FC236}">
                <a16:creationId xmlns:a16="http://schemas.microsoft.com/office/drawing/2014/main" id="{1819F255-E4B8-21A8-A610-538881D93471}"/>
              </a:ext>
            </a:extLst>
          </p:cNvPr>
          <p:cNvSpPr/>
          <p:nvPr/>
        </p:nvSpPr>
        <p:spPr>
          <a:xfrm rot="16200000">
            <a:off x="11016701" y="395237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8FA5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矩形: 圓角化同側角落 68">
            <a:extLst>
              <a:ext uri="{FF2B5EF4-FFF2-40B4-BE49-F238E27FC236}">
                <a16:creationId xmlns:a16="http://schemas.microsoft.com/office/drawing/2014/main" id="{63EC0ACE-F3C9-4E49-8EE8-6711CD30FBA1}"/>
              </a:ext>
            </a:extLst>
          </p:cNvPr>
          <p:cNvSpPr/>
          <p:nvPr/>
        </p:nvSpPr>
        <p:spPr>
          <a:xfrm rot="16200000">
            <a:off x="11013693" y="764836"/>
            <a:ext cx="355478" cy="135261"/>
          </a:xfrm>
          <a:prstGeom prst="round2SameRect">
            <a:avLst>
              <a:gd name="adj1" fmla="val 41903"/>
              <a:gd name="adj2" fmla="val 0"/>
            </a:avLst>
          </a:prstGeom>
          <a:solidFill>
            <a:srgbClr val="A8C4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0471B26-DBE3-0D58-3930-B65611AA2ED7}"/>
              </a:ext>
            </a:extLst>
          </p:cNvPr>
          <p:cNvSpPr txBox="1"/>
          <p:nvPr/>
        </p:nvSpPr>
        <p:spPr>
          <a:xfrm>
            <a:off x="11317777" y="98730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D141053B-11C9-A256-102C-154074D1FB83}"/>
              </a:ext>
            </a:extLst>
          </p:cNvPr>
          <p:cNvSpPr txBox="1"/>
          <p:nvPr/>
        </p:nvSpPr>
        <p:spPr>
          <a:xfrm>
            <a:off x="11653598" y="104480"/>
            <a:ext cx="242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</a:t>
            </a:r>
            <a:endParaRPr lang="zh-TW" altLang="en-US" sz="10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B17CFB7F-5FCA-8561-45A7-69F31419DA9F}"/>
              </a:ext>
            </a:extLst>
          </p:cNvPr>
          <p:cNvSpPr txBox="1"/>
          <p:nvPr/>
        </p:nvSpPr>
        <p:spPr>
          <a:xfrm>
            <a:off x="11052344" y="332520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76FA7BDD-1C98-5779-7FE0-00D3733014A2}"/>
              </a:ext>
            </a:extLst>
          </p:cNvPr>
          <p:cNvSpPr txBox="1"/>
          <p:nvPr/>
        </p:nvSpPr>
        <p:spPr>
          <a:xfrm>
            <a:off x="11072469" y="701661"/>
            <a:ext cx="242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</a:t>
            </a:r>
            <a:endParaRPr lang="zh-TW" altLang="en-US" sz="11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32C3A57-AEDD-4972-1C13-D815294DD501}"/>
              </a:ext>
            </a:extLst>
          </p:cNvPr>
          <p:cNvSpPr txBox="1"/>
          <p:nvPr/>
        </p:nvSpPr>
        <p:spPr>
          <a:xfrm>
            <a:off x="11255594" y="360677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</a:t>
            </a:r>
            <a:endParaRPr lang="zh-TW" altLang="en-US" sz="1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A0AC23B-132F-3C2B-C60A-8504CCED263D}"/>
              </a:ext>
            </a:extLst>
          </p:cNvPr>
          <p:cNvSpPr txBox="1"/>
          <p:nvPr/>
        </p:nvSpPr>
        <p:spPr>
          <a:xfrm>
            <a:off x="11615552" y="363894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</a:t>
            </a:r>
            <a:endParaRPr lang="zh-TW" altLang="en-US" sz="9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BD282BBA-1805-5400-2353-4380A350FB5D}"/>
              </a:ext>
            </a:extLst>
          </p:cNvPr>
          <p:cNvSpPr txBox="1"/>
          <p:nvPr/>
        </p:nvSpPr>
        <p:spPr>
          <a:xfrm>
            <a:off x="11268205" y="709355"/>
            <a:ext cx="39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ST</a:t>
            </a:r>
            <a:endParaRPr lang="zh-TW" altLang="en-US" sz="1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D379BDF0-1256-9A8C-1D86-237A519F7445}"/>
              </a:ext>
            </a:extLst>
          </p:cNvPr>
          <p:cNvSpPr txBox="1"/>
          <p:nvPr/>
        </p:nvSpPr>
        <p:spPr>
          <a:xfrm>
            <a:off x="11609988" y="724744"/>
            <a:ext cx="445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WT</a:t>
            </a:r>
            <a:endParaRPr lang="zh-TW" altLang="en-US" sz="10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79" name="组合 69">
            <a:extLst>
              <a:ext uri="{FF2B5EF4-FFF2-40B4-BE49-F238E27FC236}">
                <a16:creationId xmlns:a16="http://schemas.microsoft.com/office/drawing/2014/main" id="{81FCCFD0-360B-932C-CD52-31969C95E4EE}"/>
              </a:ext>
            </a:extLst>
          </p:cNvPr>
          <p:cNvGrpSpPr/>
          <p:nvPr/>
        </p:nvGrpSpPr>
        <p:grpSpPr>
          <a:xfrm>
            <a:off x="3424460" y="368287"/>
            <a:ext cx="5544407" cy="617980"/>
            <a:chOff x="551593" y="645066"/>
            <a:chExt cx="5544407" cy="617980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6A64B94A-1F32-C185-3A83-BFFAED0D1700}"/>
                </a:ext>
              </a:extLst>
            </p:cNvPr>
            <p:cNvSpPr/>
            <p:nvPr/>
          </p:nvSpPr>
          <p:spPr>
            <a:xfrm>
              <a:off x="551593" y="645066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競爭力分析 </a:t>
              </a:r>
              <a:r>
                <a:rPr lang="en-US" altLang="zh-TW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SWOT-TOWS </a:t>
              </a:r>
              <a:endParaRPr lang="zh-CN" altLang="en-US" sz="3200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81" name="0 _4">
              <a:extLst>
                <a:ext uri="{FF2B5EF4-FFF2-40B4-BE49-F238E27FC236}">
                  <a16:creationId xmlns:a16="http://schemas.microsoft.com/office/drawing/2014/main" id="{8B1E7528-5F81-3084-C76C-F00FC4A6BE92}"/>
                </a:ext>
              </a:extLst>
            </p:cNvPr>
            <p:cNvCxnSpPr/>
            <p:nvPr/>
          </p:nvCxnSpPr>
          <p:spPr>
            <a:xfrm>
              <a:off x="715475" y="1263046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D41A2E9B-4AA0-234B-98CA-02252150F74C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陳姸甄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0" name="Google Shape;1466;p45">
            <a:extLst>
              <a:ext uri="{FF2B5EF4-FFF2-40B4-BE49-F238E27FC236}">
                <a16:creationId xmlns:a16="http://schemas.microsoft.com/office/drawing/2014/main" id="{A10A023C-4CE6-3F1B-A612-735431A9FCEF}"/>
              </a:ext>
            </a:extLst>
          </p:cNvPr>
          <p:cNvGrpSpPr/>
          <p:nvPr/>
        </p:nvGrpSpPr>
        <p:grpSpPr>
          <a:xfrm>
            <a:off x="8801193" y="2055436"/>
            <a:ext cx="2179542" cy="3640359"/>
            <a:chOff x="6586924" y="1364400"/>
            <a:chExt cx="1846800" cy="3084600"/>
          </a:xfrm>
        </p:grpSpPr>
        <p:sp>
          <p:nvSpPr>
            <p:cNvPr id="141" name="Google Shape;1467;p45">
              <a:extLst>
                <a:ext uri="{FF2B5EF4-FFF2-40B4-BE49-F238E27FC236}">
                  <a16:creationId xmlns:a16="http://schemas.microsoft.com/office/drawing/2014/main" id="{B2E9A44B-C1AB-4D4C-124F-C5B92DB7A43B}"/>
                </a:ext>
              </a:extLst>
            </p:cNvPr>
            <p:cNvSpPr/>
            <p:nvPr/>
          </p:nvSpPr>
          <p:spPr>
            <a:xfrm>
              <a:off x="6586924" y="1364400"/>
              <a:ext cx="1846800" cy="3084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68;p45">
              <a:extLst>
                <a:ext uri="{FF2B5EF4-FFF2-40B4-BE49-F238E27FC236}">
                  <a16:creationId xmlns:a16="http://schemas.microsoft.com/office/drawing/2014/main" id="{FA57716D-8AEF-AD11-6373-E4874CF1A64C}"/>
                </a:ext>
              </a:extLst>
            </p:cNvPr>
            <p:cNvSpPr/>
            <p:nvPr/>
          </p:nvSpPr>
          <p:spPr>
            <a:xfrm>
              <a:off x="6586924" y="2186175"/>
              <a:ext cx="1846800" cy="645300"/>
            </a:xfrm>
            <a:prstGeom prst="rect">
              <a:avLst/>
            </a:prstGeom>
            <a:solidFill>
              <a:srgbClr val="A8C4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zh-TW" sz="2600" b="1" dirty="0">
                  <a:solidFill>
                    <a:schemeClr val="bg1"/>
                  </a:solidFill>
                  <a:latin typeface="Abad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W</a:t>
              </a:r>
              <a:r>
                <a:rPr lang="en-US" altLang="zh-TW" sz="2400" b="1" dirty="0">
                  <a:solidFill>
                    <a:schemeClr val="bg1"/>
                  </a:solidFill>
                  <a:latin typeface="Abad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800" b="1" i="0" u="none" strike="noStrike" dirty="0">
                  <a:solidFill>
                    <a:schemeClr val="bg1"/>
                  </a:solidFill>
                  <a:effectLst/>
                  <a:latin typeface="Abad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- T</a:t>
              </a:r>
              <a:endParaRPr lang="en-US" altLang="zh-TW" sz="2800" i="0" u="none" strike="noStrike" dirty="0">
                <a:solidFill>
                  <a:schemeClr val="bg1"/>
                </a:solidFill>
                <a:effectLst/>
                <a:latin typeface="Abad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Google Shape;1466;p45">
            <a:extLst>
              <a:ext uri="{FF2B5EF4-FFF2-40B4-BE49-F238E27FC236}">
                <a16:creationId xmlns:a16="http://schemas.microsoft.com/office/drawing/2014/main" id="{1A844829-FC97-B2B7-4489-09C54367A369}"/>
              </a:ext>
            </a:extLst>
          </p:cNvPr>
          <p:cNvGrpSpPr/>
          <p:nvPr/>
        </p:nvGrpSpPr>
        <p:grpSpPr>
          <a:xfrm>
            <a:off x="6362798" y="2056402"/>
            <a:ext cx="2179542" cy="3640359"/>
            <a:chOff x="6586924" y="1364400"/>
            <a:chExt cx="1846800" cy="3084600"/>
          </a:xfrm>
        </p:grpSpPr>
        <p:sp>
          <p:nvSpPr>
            <p:cNvPr id="144" name="Google Shape;1467;p45">
              <a:extLst>
                <a:ext uri="{FF2B5EF4-FFF2-40B4-BE49-F238E27FC236}">
                  <a16:creationId xmlns:a16="http://schemas.microsoft.com/office/drawing/2014/main" id="{B51BF5F1-9F44-4503-F11A-3A0B66C60175}"/>
                </a:ext>
              </a:extLst>
            </p:cNvPr>
            <p:cNvSpPr/>
            <p:nvPr/>
          </p:nvSpPr>
          <p:spPr>
            <a:xfrm>
              <a:off x="6586924" y="1364400"/>
              <a:ext cx="1846800" cy="3084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68;p45">
              <a:extLst>
                <a:ext uri="{FF2B5EF4-FFF2-40B4-BE49-F238E27FC236}">
                  <a16:creationId xmlns:a16="http://schemas.microsoft.com/office/drawing/2014/main" id="{FA6F556B-FCA2-73B7-03BE-60F37B42DFED}"/>
                </a:ext>
              </a:extLst>
            </p:cNvPr>
            <p:cNvSpPr/>
            <p:nvPr/>
          </p:nvSpPr>
          <p:spPr>
            <a:xfrm>
              <a:off x="6586924" y="2186175"/>
              <a:ext cx="1846800" cy="645300"/>
            </a:xfrm>
            <a:prstGeom prst="rect">
              <a:avLst/>
            </a:prstGeom>
            <a:solidFill>
              <a:srgbClr val="8FA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zh-TW" sz="2800" b="1" dirty="0">
                  <a:solidFill>
                    <a:schemeClr val="bg1"/>
                  </a:solidFill>
                  <a:latin typeface="Abad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 </a:t>
              </a:r>
              <a:r>
                <a:rPr lang="en-US" altLang="zh-TW" sz="2800" b="1" i="0" u="none" strike="noStrike" dirty="0">
                  <a:solidFill>
                    <a:schemeClr val="bg1"/>
                  </a:solidFill>
                  <a:effectLst/>
                  <a:latin typeface="Abad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- T</a:t>
              </a:r>
              <a:endParaRPr lang="en-US" altLang="zh-TW" sz="2800" i="0" u="none" strike="noStrike" dirty="0">
                <a:solidFill>
                  <a:schemeClr val="bg1"/>
                </a:solidFill>
                <a:effectLst/>
                <a:latin typeface="Abad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Google Shape;1466;p45">
            <a:extLst>
              <a:ext uri="{FF2B5EF4-FFF2-40B4-BE49-F238E27FC236}">
                <a16:creationId xmlns:a16="http://schemas.microsoft.com/office/drawing/2014/main" id="{307CF2DE-65C2-A930-2A5B-5BA6B1C7F0EB}"/>
              </a:ext>
            </a:extLst>
          </p:cNvPr>
          <p:cNvGrpSpPr/>
          <p:nvPr/>
        </p:nvGrpSpPr>
        <p:grpSpPr>
          <a:xfrm>
            <a:off x="3924401" y="2056401"/>
            <a:ext cx="2179544" cy="3640359"/>
            <a:chOff x="6586923" y="1364400"/>
            <a:chExt cx="1846801" cy="3084600"/>
          </a:xfrm>
        </p:grpSpPr>
        <p:sp>
          <p:nvSpPr>
            <p:cNvPr id="147" name="Google Shape;1467;p45">
              <a:extLst>
                <a:ext uri="{FF2B5EF4-FFF2-40B4-BE49-F238E27FC236}">
                  <a16:creationId xmlns:a16="http://schemas.microsoft.com/office/drawing/2014/main" id="{202C056E-7766-9E94-D588-A02F873E8EC2}"/>
                </a:ext>
              </a:extLst>
            </p:cNvPr>
            <p:cNvSpPr/>
            <p:nvPr/>
          </p:nvSpPr>
          <p:spPr>
            <a:xfrm>
              <a:off x="6586923" y="1364400"/>
              <a:ext cx="1846800" cy="3084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68;p45">
              <a:extLst>
                <a:ext uri="{FF2B5EF4-FFF2-40B4-BE49-F238E27FC236}">
                  <a16:creationId xmlns:a16="http://schemas.microsoft.com/office/drawing/2014/main" id="{632E5C04-F9B4-881C-51A7-710EC590AC71}"/>
                </a:ext>
              </a:extLst>
            </p:cNvPr>
            <p:cNvSpPr/>
            <p:nvPr/>
          </p:nvSpPr>
          <p:spPr>
            <a:xfrm>
              <a:off x="6586924" y="2186175"/>
              <a:ext cx="1846800" cy="645300"/>
            </a:xfrm>
            <a:prstGeom prst="rect">
              <a:avLst/>
            </a:prstGeom>
            <a:solidFill>
              <a:srgbClr val="AEB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zh-TW" sz="2600" b="1" i="0" u="none" strike="noStrike" dirty="0">
                  <a:solidFill>
                    <a:schemeClr val="bg1"/>
                  </a:solidFill>
                  <a:effectLst/>
                  <a:latin typeface="Abad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W</a:t>
              </a:r>
              <a:r>
                <a:rPr lang="en-US" altLang="zh-TW" sz="2800" i="0" u="none" strike="noStrike" dirty="0">
                  <a:solidFill>
                    <a:schemeClr val="bg1"/>
                  </a:solidFill>
                  <a:effectLst/>
                  <a:latin typeface="Abad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en-US" altLang="zh-TW" sz="2800" b="1" i="0" u="none" strike="noStrike" dirty="0">
                  <a:solidFill>
                    <a:schemeClr val="bg1"/>
                  </a:solidFill>
                  <a:effectLst/>
                  <a:latin typeface="Abad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- O</a:t>
              </a:r>
            </a:p>
          </p:txBody>
        </p:sp>
      </p:grpSp>
      <p:grpSp>
        <p:nvGrpSpPr>
          <p:cNvPr id="149" name="Google Shape;1466;p45">
            <a:extLst>
              <a:ext uri="{FF2B5EF4-FFF2-40B4-BE49-F238E27FC236}">
                <a16:creationId xmlns:a16="http://schemas.microsoft.com/office/drawing/2014/main" id="{08D38E4E-9E5E-F780-449A-0E428264FE5E}"/>
              </a:ext>
            </a:extLst>
          </p:cNvPr>
          <p:cNvGrpSpPr/>
          <p:nvPr/>
        </p:nvGrpSpPr>
        <p:grpSpPr>
          <a:xfrm>
            <a:off x="1484826" y="2056401"/>
            <a:ext cx="2179542" cy="3640359"/>
            <a:chOff x="6586924" y="1364400"/>
            <a:chExt cx="1846800" cy="3084600"/>
          </a:xfrm>
        </p:grpSpPr>
        <p:sp>
          <p:nvSpPr>
            <p:cNvPr id="150" name="Google Shape;1467;p45">
              <a:extLst>
                <a:ext uri="{FF2B5EF4-FFF2-40B4-BE49-F238E27FC236}">
                  <a16:creationId xmlns:a16="http://schemas.microsoft.com/office/drawing/2014/main" id="{3C35725D-24AB-EC79-2912-CF29CB3DDA45}"/>
                </a:ext>
              </a:extLst>
            </p:cNvPr>
            <p:cNvSpPr/>
            <p:nvPr/>
          </p:nvSpPr>
          <p:spPr>
            <a:xfrm>
              <a:off x="6586924" y="1364400"/>
              <a:ext cx="1846800" cy="3084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468;p45">
              <a:extLst>
                <a:ext uri="{FF2B5EF4-FFF2-40B4-BE49-F238E27FC236}">
                  <a16:creationId xmlns:a16="http://schemas.microsoft.com/office/drawing/2014/main" id="{CEF61301-5481-F07B-A9DA-9A8E16AAD078}"/>
                </a:ext>
              </a:extLst>
            </p:cNvPr>
            <p:cNvSpPr/>
            <p:nvPr/>
          </p:nvSpPr>
          <p:spPr>
            <a:xfrm>
              <a:off x="6586924" y="2186175"/>
              <a:ext cx="1846800" cy="645300"/>
            </a:xfrm>
            <a:prstGeom prst="rect">
              <a:avLst/>
            </a:prstGeom>
            <a:solidFill>
              <a:srgbClr val="B6C1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>
                <a:buClr>
                  <a:schemeClr val="dk1"/>
                </a:buClr>
                <a:buSzPts val="1100"/>
              </a:pPr>
              <a:r>
                <a:rPr lang="en-US" altLang="zh-TW" sz="2800" b="1" i="0" u="none" strike="noStrike" dirty="0">
                  <a:solidFill>
                    <a:schemeClr val="bg1"/>
                  </a:solidFill>
                  <a:effectLst/>
                  <a:latin typeface="Abad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S - O</a:t>
              </a:r>
            </a:p>
          </p:txBody>
        </p:sp>
      </p:grpSp>
      <p:grpSp>
        <p:nvGrpSpPr>
          <p:cNvPr id="152" name="Google Shape;1463;p45">
            <a:extLst>
              <a:ext uri="{FF2B5EF4-FFF2-40B4-BE49-F238E27FC236}">
                <a16:creationId xmlns:a16="http://schemas.microsoft.com/office/drawing/2014/main" id="{6FF5360E-D409-6520-1390-B18B8F5AC214}"/>
              </a:ext>
            </a:extLst>
          </p:cNvPr>
          <p:cNvGrpSpPr/>
          <p:nvPr/>
        </p:nvGrpSpPr>
        <p:grpSpPr>
          <a:xfrm>
            <a:off x="7234052" y="2376566"/>
            <a:ext cx="449176" cy="449519"/>
            <a:chOff x="4206763" y="2450951"/>
            <a:chExt cx="322151" cy="322374"/>
          </a:xfrm>
        </p:grpSpPr>
        <p:sp>
          <p:nvSpPr>
            <p:cNvPr id="153" name="Google Shape;1464;p45">
              <a:extLst>
                <a:ext uri="{FF2B5EF4-FFF2-40B4-BE49-F238E27FC236}">
                  <a16:creationId xmlns:a16="http://schemas.microsoft.com/office/drawing/2014/main" id="{EE6D3064-10C6-28BB-C6A7-602AF9DB021A}"/>
                </a:ext>
              </a:extLst>
            </p:cNvPr>
            <p:cNvSpPr/>
            <p:nvPr/>
          </p:nvSpPr>
          <p:spPr>
            <a:xfrm>
              <a:off x="4206763" y="2571650"/>
              <a:ext cx="322151" cy="201675"/>
            </a:xfrm>
            <a:custGeom>
              <a:avLst/>
              <a:gdLst/>
              <a:ahLst/>
              <a:cxnLst/>
              <a:rect l="l" t="t" r="r" b="b"/>
              <a:pathLst>
                <a:path w="10121" h="6336" extrusionOk="0">
                  <a:moveTo>
                    <a:pt x="2691" y="2847"/>
                  </a:moveTo>
                  <a:lnTo>
                    <a:pt x="2691" y="6037"/>
                  </a:lnTo>
                  <a:lnTo>
                    <a:pt x="1393" y="6037"/>
                  </a:lnTo>
                  <a:lnTo>
                    <a:pt x="1393" y="2847"/>
                  </a:lnTo>
                  <a:close/>
                  <a:moveTo>
                    <a:pt x="5703" y="2049"/>
                  </a:moveTo>
                  <a:lnTo>
                    <a:pt x="5703" y="6037"/>
                  </a:lnTo>
                  <a:lnTo>
                    <a:pt x="4406" y="6037"/>
                  </a:lnTo>
                  <a:lnTo>
                    <a:pt x="4406" y="2049"/>
                  </a:lnTo>
                  <a:close/>
                  <a:moveTo>
                    <a:pt x="8704" y="299"/>
                  </a:moveTo>
                  <a:lnTo>
                    <a:pt x="8704" y="6037"/>
                  </a:lnTo>
                  <a:lnTo>
                    <a:pt x="7406" y="6037"/>
                  </a:lnTo>
                  <a:lnTo>
                    <a:pt x="7406" y="299"/>
                  </a:lnTo>
                  <a:close/>
                  <a:moveTo>
                    <a:pt x="7275" y="1"/>
                  </a:moveTo>
                  <a:cubicBezTo>
                    <a:pt x="7192" y="1"/>
                    <a:pt x="7132" y="61"/>
                    <a:pt x="7132" y="156"/>
                  </a:cubicBezTo>
                  <a:lnTo>
                    <a:pt x="7132" y="6037"/>
                  </a:lnTo>
                  <a:lnTo>
                    <a:pt x="6001" y="6037"/>
                  </a:lnTo>
                  <a:lnTo>
                    <a:pt x="6001" y="1894"/>
                  </a:lnTo>
                  <a:cubicBezTo>
                    <a:pt x="6001" y="1811"/>
                    <a:pt x="5941" y="1751"/>
                    <a:pt x="5846" y="1751"/>
                  </a:cubicBezTo>
                  <a:lnTo>
                    <a:pt x="4275" y="1751"/>
                  </a:lnTo>
                  <a:cubicBezTo>
                    <a:pt x="4179" y="1751"/>
                    <a:pt x="4120" y="1811"/>
                    <a:pt x="4120" y="1894"/>
                  </a:cubicBezTo>
                  <a:lnTo>
                    <a:pt x="4120" y="6037"/>
                  </a:lnTo>
                  <a:lnTo>
                    <a:pt x="2989" y="6037"/>
                  </a:lnTo>
                  <a:lnTo>
                    <a:pt x="2989" y="2704"/>
                  </a:lnTo>
                  <a:cubicBezTo>
                    <a:pt x="2989" y="2608"/>
                    <a:pt x="2929" y="2549"/>
                    <a:pt x="2846" y="2549"/>
                  </a:cubicBezTo>
                  <a:lnTo>
                    <a:pt x="1262" y="2549"/>
                  </a:lnTo>
                  <a:cubicBezTo>
                    <a:pt x="1167" y="2549"/>
                    <a:pt x="1119" y="2608"/>
                    <a:pt x="1119" y="2704"/>
                  </a:cubicBezTo>
                  <a:lnTo>
                    <a:pt x="1119" y="6037"/>
                  </a:lnTo>
                  <a:lnTo>
                    <a:pt x="143" y="6037"/>
                  </a:lnTo>
                  <a:cubicBezTo>
                    <a:pt x="60" y="6037"/>
                    <a:pt x="0" y="6097"/>
                    <a:pt x="0" y="6180"/>
                  </a:cubicBezTo>
                  <a:cubicBezTo>
                    <a:pt x="0" y="6276"/>
                    <a:pt x="60" y="6335"/>
                    <a:pt x="143" y="6335"/>
                  </a:cubicBezTo>
                  <a:lnTo>
                    <a:pt x="9966" y="6335"/>
                  </a:lnTo>
                  <a:cubicBezTo>
                    <a:pt x="10061" y="6335"/>
                    <a:pt x="10121" y="6276"/>
                    <a:pt x="10121" y="6180"/>
                  </a:cubicBezTo>
                  <a:cubicBezTo>
                    <a:pt x="10121" y="6109"/>
                    <a:pt x="10049" y="6037"/>
                    <a:pt x="9966" y="6037"/>
                  </a:cubicBezTo>
                  <a:lnTo>
                    <a:pt x="9001" y="6037"/>
                  </a:lnTo>
                  <a:lnTo>
                    <a:pt x="9001" y="156"/>
                  </a:lnTo>
                  <a:cubicBezTo>
                    <a:pt x="9001" y="61"/>
                    <a:pt x="8942" y="1"/>
                    <a:pt x="88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465;p45">
              <a:extLst>
                <a:ext uri="{FF2B5EF4-FFF2-40B4-BE49-F238E27FC236}">
                  <a16:creationId xmlns:a16="http://schemas.microsoft.com/office/drawing/2014/main" id="{6C1F6737-1026-9A09-C39B-618758D7D895}"/>
                </a:ext>
              </a:extLst>
            </p:cNvPr>
            <p:cNvSpPr/>
            <p:nvPr/>
          </p:nvSpPr>
          <p:spPr>
            <a:xfrm>
              <a:off x="4210933" y="2450951"/>
              <a:ext cx="308878" cy="185537"/>
            </a:xfrm>
            <a:custGeom>
              <a:avLst/>
              <a:gdLst/>
              <a:ahLst/>
              <a:cxnLst/>
              <a:rect l="l" t="t" r="r" b="b"/>
              <a:pathLst>
                <a:path w="9704" h="5829" extrusionOk="0">
                  <a:moveTo>
                    <a:pt x="9212" y="1"/>
                  </a:moveTo>
                  <a:cubicBezTo>
                    <a:pt x="9189" y="1"/>
                    <a:pt x="9167" y="3"/>
                    <a:pt x="9144" y="7"/>
                  </a:cubicBezTo>
                  <a:lnTo>
                    <a:pt x="7870" y="162"/>
                  </a:lnTo>
                  <a:cubicBezTo>
                    <a:pt x="7620" y="197"/>
                    <a:pt x="7442" y="435"/>
                    <a:pt x="7477" y="685"/>
                  </a:cubicBezTo>
                  <a:cubicBezTo>
                    <a:pt x="7500" y="920"/>
                    <a:pt x="7711" y="1092"/>
                    <a:pt x="7944" y="1092"/>
                  </a:cubicBezTo>
                  <a:cubicBezTo>
                    <a:pt x="7959" y="1092"/>
                    <a:pt x="7974" y="1092"/>
                    <a:pt x="7989" y="1090"/>
                  </a:cubicBezTo>
                  <a:lnTo>
                    <a:pt x="8096" y="1066"/>
                  </a:lnTo>
                  <a:lnTo>
                    <a:pt x="8096" y="1066"/>
                  </a:lnTo>
                  <a:cubicBezTo>
                    <a:pt x="6537" y="2876"/>
                    <a:pt x="4691" y="3805"/>
                    <a:pt x="3382" y="4269"/>
                  </a:cubicBezTo>
                  <a:cubicBezTo>
                    <a:pt x="1739" y="4853"/>
                    <a:pt x="476" y="4912"/>
                    <a:pt x="465" y="4912"/>
                  </a:cubicBezTo>
                  <a:cubicBezTo>
                    <a:pt x="203" y="4924"/>
                    <a:pt x="0" y="5138"/>
                    <a:pt x="12" y="5388"/>
                  </a:cubicBezTo>
                  <a:cubicBezTo>
                    <a:pt x="36" y="5638"/>
                    <a:pt x="226" y="5829"/>
                    <a:pt x="476" y="5829"/>
                  </a:cubicBezTo>
                  <a:lnTo>
                    <a:pt x="488" y="5829"/>
                  </a:lnTo>
                  <a:cubicBezTo>
                    <a:pt x="548" y="5829"/>
                    <a:pt x="1893" y="5793"/>
                    <a:pt x="3667" y="5150"/>
                  </a:cubicBezTo>
                  <a:cubicBezTo>
                    <a:pt x="4656" y="4793"/>
                    <a:pt x="5596" y="4317"/>
                    <a:pt x="6442" y="3745"/>
                  </a:cubicBezTo>
                  <a:cubicBezTo>
                    <a:pt x="6525" y="3710"/>
                    <a:pt x="6537" y="3614"/>
                    <a:pt x="6489" y="3543"/>
                  </a:cubicBezTo>
                  <a:cubicBezTo>
                    <a:pt x="6458" y="3497"/>
                    <a:pt x="6413" y="3471"/>
                    <a:pt x="6365" y="3471"/>
                  </a:cubicBezTo>
                  <a:cubicBezTo>
                    <a:pt x="6339" y="3471"/>
                    <a:pt x="6312" y="3478"/>
                    <a:pt x="6287" y="3495"/>
                  </a:cubicBezTo>
                  <a:cubicBezTo>
                    <a:pt x="5453" y="4067"/>
                    <a:pt x="4537" y="4519"/>
                    <a:pt x="3560" y="4865"/>
                  </a:cubicBezTo>
                  <a:cubicBezTo>
                    <a:pt x="1834" y="5484"/>
                    <a:pt x="536" y="5519"/>
                    <a:pt x="476" y="5531"/>
                  </a:cubicBezTo>
                  <a:cubicBezTo>
                    <a:pt x="393" y="5531"/>
                    <a:pt x="310" y="5460"/>
                    <a:pt x="310" y="5377"/>
                  </a:cubicBezTo>
                  <a:cubicBezTo>
                    <a:pt x="310" y="5281"/>
                    <a:pt x="393" y="5210"/>
                    <a:pt x="476" y="5198"/>
                  </a:cubicBezTo>
                  <a:cubicBezTo>
                    <a:pt x="488" y="5198"/>
                    <a:pt x="1798" y="5150"/>
                    <a:pt x="3489" y="4543"/>
                  </a:cubicBezTo>
                  <a:cubicBezTo>
                    <a:pt x="4894" y="4031"/>
                    <a:pt x="6918" y="3007"/>
                    <a:pt x="8573" y="947"/>
                  </a:cubicBezTo>
                  <a:cubicBezTo>
                    <a:pt x="8664" y="856"/>
                    <a:pt x="8579" y="709"/>
                    <a:pt x="8456" y="709"/>
                  </a:cubicBezTo>
                  <a:cubicBezTo>
                    <a:pt x="8451" y="709"/>
                    <a:pt x="8447" y="709"/>
                    <a:pt x="8442" y="709"/>
                  </a:cubicBezTo>
                  <a:lnTo>
                    <a:pt x="7966" y="769"/>
                  </a:lnTo>
                  <a:cubicBezTo>
                    <a:pt x="7951" y="772"/>
                    <a:pt x="7937" y="774"/>
                    <a:pt x="7924" y="774"/>
                  </a:cubicBezTo>
                  <a:cubicBezTo>
                    <a:pt x="7850" y="774"/>
                    <a:pt x="7797" y="720"/>
                    <a:pt x="7787" y="650"/>
                  </a:cubicBezTo>
                  <a:cubicBezTo>
                    <a:pt x="7751" y="554"/>
                    <a:pt x="7835" y="459"/>
                    <a:pt x="7930" y="447"/>
                  </a:cubicBezTo>
                  <a:lnTo>
                    <a:pt x="9204" y="281"/>
                  </a:lnTo>
                  <a:cubicBezTo>
                    <a:pt x="9210" y="280"/>
                    <a:pt x="9216" y="280"/>
                    <a:pt x="9222" y="280"/>
                  </a:cubicBezTo>
                  <a:cubicBezTo>
                    <a:pt x="9311" y="280"/>
                    <a:pt x="9394" y="358"/>
                    <a:pt x="9394" y="447"/>
                  </a:cubicBezTo>
                  <a:lnTo>
                    <a:pt x="9394" y="1709"/>
                  </a:lnTo>
                  <a:cubicBezTo>
                    <a:pt x="9394" y="1805"/>
                    <a:pt x="9323" y="1876"/>
                    <a:pt x="9228" y="1876"/>
                  </a:cubicBezTo>
                  <a:cubicBezTo>
                    <a:pt x="9132" y="1876"/>
                    <a:pt x="9061" y="1805"/>
                    <a:pt x="9061" y="1709"/>
                  </a:cubicBezTo>
                  <a:lnTo>
                    <a:pt x="9061" y="1328"/>
                  </a:lnTo>
                  <a:cubicBezTo>
                    <a:pt x="9061" y="1269"/>
                    <a:pt x="9025" y="1209"/>
                    <a:pt x="8978" y="1186"/>
                  </a:cubicBezTo>
                  <a:cubicBezTo>
                    <a:pt x="8963" y="1183"/>
                    <a:pt x="8948" y="1181"/>
                    <a:pt x="8932" y="1181"/>
                  </a:cubicBezTo>
                  <a:cubicBezTo>
                    <a:pt x="8882" y="1181"/>
                    <a:pt x="8829" y="1197"/>
                    <a:pt x="8811" y="1233"/>
                  </a:cubicBezTo>
                  <a:cubicBezTo>
                    <a:pt x="8263" y="1924"/>
                    <a:pt x="7620" y="2531"/>
                    <a:pt x="6930" y="3067"/>
                  </a:cubicBezTo>
                  <a:cubicBezTo>
                    <a:pt x="6870" y="3114"/>
                    <a:pt x="6858" y="3210"/>
                    <a:pt x="6906" y="3269"/>
                  </a:cubicBezTo>
                  <a:cubicBezTo>
                    <a:pt x="6936" y="3307"/>
                    <a:pt x="6985" y="3330"/>
                    <a:pt x="7032" y="3330"/>
                  </a:cubicBezTo>
                  <a:cubicBezTo>
                    <a:pt x="7060" y="3330"/>
                    <a:pt x="7086" y="3322"/>
                    <a:pt x="7108" y="3305"/>
                  </a:cubicBezTo>
                  <a:cubicBezTo>
                    <a:pt x="7704" y="2840"/>
                    <a:pt x="8275" y="2305"/>
                    <a:pt x="8775" y="1745"/>
                  </a:cubicBezTo>
                  <a:cubicBezTo>
                    <a:pt x="8799" y="1995"/>
                    <a:pt x="8989" y="2186"/>
                    <a:pt x="9239" y="2186"/>
                  </a:cubicBezTo>
                  <a:cubicBezTo>
                    <a:pt x="9490" y="2186"/>
                    <a:pt x="9704" y="1983"/>
                    <a:pt x="9704" y="1721"/>
                  </a:cubicBezTo>
                  <a:lnTo>
                    <a:pt x="9704" y="459"/>
                  </a:lnTo>
                  <a:cubicBezTo>
                    <a:pt x="9680" y="328"/>
                    <a:pt x="9620" y="209"/>
                    <a:pt x="9513" y="126"/>
                  </a:cubicBezTo>
                  <a:cubicBezTo>
                    <a:pt x="9425" y="47"/>
                    <a:pt x="9319" y="1"/>
                    <a:pt x="92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471;p45">
            <a:extLst>
              <a:ext uri="{FF2B5EF4-FFF2-40B4-BE49-F238E27FC236}">
                <a16:creationId xmlns:a16="http://schemas.microsoft.com/office/drawing/2014/main" id="{F70F96FF-917C-F75A-9046-8641818214A2}"/>
              </a:ext>
            </a:extLst>
          </p:cNvPr>
          <p:cNvGrpSpPr/>
          <p:nvPr/>
        </p:nvGrpSpPr>
        <p:grpSpPr>
          <a:xfrm>
            <a:off x="9659497" y="2455491"/>
            <a:ext cx="462934" cy="433363"/>
            <a:chOff x="6577238" y="2457221"/>
            <a:chExt cx="332019" cy="310788"/>
          </a:xfrm>
        </p:grpSpPr>
        <p:sp>
          <p:nvSpPr>
            <p:cNvPr id="156" name="Google Shape;1472;p45">
              <a:extLst>
                <a:ext uri="{FF2B5EF4-FFF2-40B4-BE49-F238E27FC236}">
                  <a16:creationId xmlns:a16="http://schemas.microsoft.com/office/drawing/2014/main" id="{05FF648D-4CA9-81D5-4AFD-231F1AFC56F5}"/>
                </a:ext>
              </a:extLst>
            </p:cNvPr>
            <p:cNvSpPr/>
            <p:nvPr/>
          </p:nvSpPr>
          <p:spPr>
            <a:xfrm>
              <a:off x="6577238" y="2457221"/>
              <a:ext cx="332019" cy="310788"/>
            </a:xfrm>
            <a:custGeom>
              <a:avLst/>
              <a:gdLst/>
              <a:ahLst/>
              <a:cxnLst/>
              <a:rect l="l" t="t" r="r" b="b"/>
              <a:pathLst>
                <a:path w="10431" h="9764" extrusionOk="0">
                  <a:moveTo>
                    <a:pt x="5478" y="346"/>
                  </a:moveTo>
                  <a:cubicBezTo>
                    <a:pt x="5823" y="346"/>
                    <a:pt x="6097" y="619"/>
                    <a:pt x="6097" y="965"/>
                  </a:cubicBezTo>
                  <a:lnTo>
                    <a:pt x="6097" y="1334"/>
                  </a:lnTo>
                  <a:cubicBezTo>
                    <a:pt x="6097" y="1620"/>
                    <a:pt x="6335" y="1858"/>
                    <a:pt x="6621" y="1858"/>
                  </a:cubicBezTo>
                  <a:lnTo>
                    <a:pt x="6776" y="1858"/>
                  </a:lnTo>
                  <a:cubicBezTo>
                    <a:pt x="6871" y="1858"/>
                    <a:pt x="6966" y="1953"/>
                    <a:pt x="6966" y="2048"/>
                  </a:cubicBezTo>
                  <a:lnTo>
                    <a:pt x="6966" y="3084"/>
                  </a:lnTo>
                  <a:cubicBezTo>
                    <a:pt x="6966" y="3179"/>
                    <a:pt x="6871" y="3275"/>
                    <a:pt x="6776" y="3275"/>
                  </a:cubicBezTo>
                  <a:lnTo>
                    <a:pt x="3537" y="3275"/>
                  </a:lnTo>
                  <a:cubicBezTo>
                    <a:pt x="3442" y="3275"/>
                    <a:pt x="3347" y="3179"/>
                    <a:pt x="3347" y="3084"/>
                  </a:cubicBezTo>
                  <a:lnTo>
                    <a:pt x="3394" y="2048"/>
                  </a:lnTo>
                  <a:cubicBezTo>
                    <a:pt x="3394" y="1953"/>
                    <a:pt x="3477" y="1858"/>
                    <a:pt x="3585" y="1858"/>
                  </a:cubicBezTo>
                  <a:lnTo>
                    <a:pt x="3739" y="1858"/>
                  </a:lnTo>
                  <a:cubicBezTo>
                    <a:pt x="4013" y="1858"/>
                    <a:pt x="4251" y="1620"/>
                    <a:pt x="4251" y="1334"/>
                  </a:cubicBezTo>
                  <a:lnTo>
                    <a:pt x="4251" y="965"/>
                  </a:lnTo>
                  <a:cubicBezTo>
                    <a:pt x="4251" y="619"/>
                    <a:pt x="4537" y="346"/>
                    <a:pt x="4882" y="346"/>
                  </a:cubicBezTo>
                  <a:close/>
                  <a:moveTo>
                    <a:pt x="9538" y="2286"/>
                  </a:moveTo>
                  <a:cubicBezTo>
                    <a:pt x="9871" y="2286"/>
                    <a:pt x="10121" y="2560"/>
                    <a:pt x="10121" y="2870"/>
                  </a:cubicBezTo>
                  <a:lnTo>
                    <a:pt x="10121" y="8823"/>
                  </a:lnTo>
                  <a:lnTo>
                    <a:pt x="10085" y="8823"/>
                  </a:lnTo>
                  <a:cubicBezTo>
                    <a:pt x="10085" y="9156"/>
                    <a:pt x="9824" y="9406"/>
                    <a:pt x="9514" y="9406"/>
                  </a:cubicBezTo>
                  <a:lnTo>
                    <a:pt x="918" y="9406"/>
                  </a:lnTo>
                  <a:cubicBezTo>
                    <a:pt x="596" y="9406"/>
                    <a:pt x="346" y="9132"/>
                    <a:pt x="346" y="8823"/>
                  </a:cubicBezTo>
                  <a:lnTo>
                    <a:pt x="346" y="2870"/>
                  </a:lnTo>
                  <a:cubicBezTo>
                    <a:pt x="346" y="2548"/>
                    <a:pt x="608" y="2286"/>
                    <a:pt x="918" y="2286"/>
                  </a:cubicBezTo>
                  <a:lnTo>
                    <a:pt x="3085" y="2286"/>
                  </a:lnTo>
                  <a:lnTo>
                    <a:pt x="3085" y="2846"/>
                  </a:lnTo>
                  <a:lnTo>
                    <a:pt x="1061" y="2846"/>
                  </a:lnTo>
                  <a:cubicBezTo>
                    <a:pt x="965" y="2846"/>
                    <a:pt x="894" y="2917"/>
                    <a:pt x="894" y="3001"/>
                  </a:cubicBezTo>
                  <a:lnTo>
                    <a:pt x="894" y="8704"/>
                  </a:lnTo>
                  <a:cubicBezTo>
                    <a:pt x="894" y="8799"/>
                    <a:pt x="965" y="8870"/>
                    <a:pt x="1061" y="8870"/>
                  </a:cubicBezTo>
                  <a:lnTo>
                    <a:pt x="6609" y="8870"/>
                  </a:lnTo>
                  <a:cubicBezTo>
                    <a:pt x="6692" y="8870"/>
                    <a:pt x="6776" y="8799"/>
                    <a:pt x="6776" y="8704"/>
                  </a:cubicBezTo>
                  <a:cubicBezTo>
                    <a:pt x="6776" y="8620"/>
                    <a:pt x="6692" y="8537"/>
                    <a:pt x="6609" y="8537"/>
                  </a:cubicBezTo>
                  <a:lnTo>
                    <a:pt x="1215" y="8537"/>
                  </a:lnTo>
                  <a:lnTo>
                    <a:pt x="1215" y="3167"/>
                  </a:lnTo>
                  <a:lnTo>
                    <a:pt x="3096" y="3167"/>
                  </a:lnTo>
                  <a:cubicBezTo>
                    <a:pt x="3132" y="3417"/>
                    <a:pt x="3347" y="3596"/>
                    <a:pt x="3620" y="3596"/>
                  </a:cubicBezTo>
                  <a:lnTo>
                    <a:pt x="6847" y="3596"/>
                  </a:lnTo>
                  <a:cubicBezTo>
                    <a:pt x="7097" y="3596"/>
                    <a:pt x="7323" y="3405"/>
                    <a:pt x="7371" y="3167"/>
                  </a:cubicBezTo>
                  <a:lnTo>
                    <a:pt x="9240" y="3167"/>
                  </a:lnTo>
                  <a:lnTo>
                    <a:pt x="9240" y="8537"/>
                  </a:lnTo>
                  <a:lnTo>
                    <a:pt x="7418" y="8537"/>
                  </a:lnTo>
                  <a:cubicBezTo>
                    <a:pt x="7335" y="8537"/>
                    <a:pt x="7264" y="8620"/>
                    <a:pt x="7264" y="8704"/>
                  </a:cubicBezTo>
                  <a:cubicBezTo>
                    <a:pt x="7264" y="8799"/>
                    <a:pt x="7335" y="8870"/>
                    <a:pt x="7418" y="8870"/>
                  </a:cubicBezTo>
                  <a:lnTo>
                    <a:pt x="9407" y="8870"/>
                  </a:lnTo>
                  <a:cubicBezTo>
                    <a:pt x="9490" y="8870"/>
                    <a:pt x="9562" y="8799"/>
                    <a:pt x="9562" y="8704"/>
                  </a:cubicBezTo>
                  <a:lnTo>
                    <a:pt x="9562" y="3001"/>
                  </a:lnTo>
                  <a:cubicBezTo>
                    <a:pt x="9562" y="2917"/>
                    <a:pt x="9490" y="2846"/>
                    <a:pt x="9407" y="2846"/>
                  </a:cubicBezTo>
                  <a:lnTo>
                    <a:pt x="7383" y="2846"/>
                  </a:lnTo>
                  <a:lnTo>
                    <a:pt x="7383" y="2286"/>
                  </a:lnTo>
                  <a:close/>
                  <a:moveTo>
                    <a:pt x="4906" y="0"/>
                  </a:moveTo>
                  <a:cubicBezTo>
                    <a:pt x="4370" y="0"/>
                    <a:pt x="3942" y="429"/>
                    <a:pt x="3942" y="965"/>
                  </a:cubicBezTo>
                  <a:lnTo>
                    <a:pt x="3942" y="1334"/>
                  </a:lnTo>
                  <a:cubicBezTo>
                    <a:pt x="3942" y="1441"/>
                    <a:pt x="3858" y="1536"/>
                    <a:pt x="3751" y="1536"/>
                  </a:cubicBezTo>
                  <a:lnTo>
                    <a:pt x="3597" y="1536"/>
                  </a:lnTo>
                  <a:cubicBezTo>
                    <a:pt x="3347" y="1536"/>
                    <a:pt x="3120" y="1727"/>
                    <a:pt x="3085" y="1965"/>
                  </a:cubicBezTo>
                  <a:lnTo>
                    <a:pt x="918" y="1965"/>
                  </a:lnTo>
                  <a:cubicBezTo>
                    <a:pt x="418" y="1965"/>
                    <a:pt x="1" y="2382"/>
                    <a:pt x="1" y="2882"/>
                  </a:cubicBezTo>
                  <a:lnTo>
                    <a:pt x="1" y="8835"/>
                  </a:lnTo>
                  <a:cubicBezTo>
                    <a:pt x="1" y="9347"/>
                    <a:pt x="418" y="9763"/>
                    <a:pt x="918" y="9763"/>
                  </a:cubicBezTo>
                  <a:lnTo>
                    <a:pt x="9514" y="9763"/>
                  </a:lnTo>
                  <a:cubicBezTo>
                    <a:pt x="10014" y="9763"/>
                    <a:pt x="10431" y="9347"/>
                    <a:pt x="10431" y="8835"/>
                  </a:cubicBezTo>
                  <a:lnTo>
                    <a:pt x="10431" y="2882"/>
                  </a:lnTo>
                  <a:cubicBezTo>
                    <a:pt x="10419" y="2370"/>
                    <a:pt x="10002" y="1965"/>
                    <a:pt x="9490" y="1965"/>
                  </a:cubicBezTo>
                  <a:lnTo>
                    <a:pt x="7335" y="1965"/>
                  </a:lnTo>
                  <a:cubicBezTo>
                    <a:pt x="7287" y="1715"/>
                    <a:pt x="7085" y="1536"/>
                    <a:pt x="6811" y="1536"/>
                  </a:cubicBezTo>
                  <a:lnTo>
                    <a:pt x="6668" y="1536"/>
                  </a:lnTo>
                  <a:cubicBezTo>
                    <a:pt x="6561" y="1536"/>
                    <a:pt x="6478" y="1441"/>
                    <a:pt x="6478" y="1334"/>
                  </a:cubicBezTo>
                  <a:lnTo>
                    <a:pt x="6478" y="965"/>
                  </a:lnTo>
                  <a:cubicBezTo>
                    <a:pt x="6478" y="429"/>
                    <a:pt x="6037" y="0"/>
                    <a:pt x="55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73;p45">
              <a:extLst>
                <a:ext uri="{FF2B5EF4-FFF2-40B4-BE49-F238E27FC236}">
                  <a16:creationId xmlns:a16="http://schemas.microsoft.com/office/drawing/2014/main" id="{E513F941-E6E8-5189-84F1-0B264152119D}"/>
                </a:ext>
              </a:extLst>
            </p:cNvPr>
            <p:cNvSpPr/>
            <p:nvPr/>
          </p:nvSpPr>
          <p:spPr>
            <a:xfrm>
              <a:off x="6723529" y="2512542"/>
              <a:ext cx="38705" cy="39055"/>
            </a:xfrm>
            <a:custGeom>
              <a:avLst/>
              <a:gdLst/>
              <a:ahLst/>
              <a:cxnLst/>
              <a:rect l="l" t="t" r="r" b="b"/>
              <a:pathLst>
                <a:path w="1216" h="1227" extrusionOk="0">
                  <a:moveTo>
                    <a:pt x="608" y="346"/>
                  </a:moveTo>
                  <a:cubicBezTo>
                    <a:pt x="763" y="346"/>
                    <a:pt x="882" y="465"/>
                    <a:pt x="882" y="608"/>
                  </a:cubicBezTo>
                  <a:cubicBezTo>
                    <a:pt x="882" y="763"/>
                    <a:pt x="763" y="882"/>
                    <a:pt x="608" y="882"/>
                  </a:cubicBezTo>
                  <a:cubicBezTo>
                    <a:pt x="465" y="882"/>
                    <a:pt x="346" y="763"/>
                    <a:pt x="346" y="608"/>
                  </a:cubicBezTo>
                  <a:cubicBezTo>
                    <a:pt x="346" y="465"/>
                    <a:pt x="465" y="346"/>
                    <a:pt x="608" y="346"/>
                  </a:cubicBezTo>
                  <a:close/>
                  <a:moveTo>
                    <a:pt x="608" y="1"/>
                  </a:moveTo>
                  <a:cubicBezTo>
                    <a:pt x="286" y="1"/>
                    <a:pt x="1" y="274"/>
                    <a:pt x="1" y="608"/>
                  </a:cubicBezTo>
                  <a:cubicBezTo>
                    <a:pt x="1" y="941"/>
                    <a:pt x="275" y="1227"/>
                    <a:pt x="608" y="1227"/>
                  </a:cubicBezTo>
                  <a:cubicBezTo>
                    <a:pt x="941" y="1227"/>
                    <a:pt x="1215" y="953"/>
                    <a:pt x="1215" y="608"/>
                  </a:cubicBezTo>
                  <a:cubicBezTo>
                    <a:pt x="1203" y="274"/>
                    <a:pt x="941" y="1"/>
                    <a:pt x="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74;p45">
              <a:extLst>
                <a:ext uri="{FF2B5EF4-FFF2-40B4-BE49-F238E27FC236}">
                  <a16:creationId xmlns:a16="http://schemas.microsoft.com/office/drawing/2014/main" id="{DECD75DD-3EBF-F0F2-A3E4-B4FE940DE8C8}"/>
                </a:ext>
              </a:extLst>
            </p:cNvPr>
            <p:cNvSpPr/>
            <p:nvPr/>
          </p:nvSpPr>
          <p:spPr>
            <a:xfrm>
              <a:off x="6662893" y="2597050"/>
              <a:ext cx="169813" cy="108031"/>
            </a:xfrm>
            <a:custGeom>
              <a:avLst/>
              <a:gdLst/>
              <a:ahLst/>
              <a:cxnLst/>
              <a:rect l="l" t="t" r="r" b="b"/>
              <a:pathLst>
                <a:path w="5335" h="3394" extrusionOk="0">
                  <a:moveTo>
                    <a:pt x="763" y="2060"/>
                  </a:moveTo>
                  <a:cubicBezTo>
                    <a:pt x="1025" y="2060"/>
                    <a:pt x="1251" y="2287"/>
                    <a:pt x="1251" y="2561"/>
                  </a:cubicBezTo>
                  <a:cubicBezTo>
                    <a:pt x="1251" y="2822"/>
                    <a:pt x="1025" y="3049"/>
                    <a:pt x="763" y="3049"/>
                  </a:cubicBezTo>
                  <a:cubicBezTo>
                    <a:pt x="489" y="3049"/>
                    <a:pt x="275" y="2822"/>
                    <a:pt x="275" y="2561"/>
                  </a:cubicBezTo>
                  <a:cubicBezTo>
                    <a:pt x="275" y="2287"/>
                    <a:pt x="489" y="2060"/>
                    <a:pt x="763" y="2060"/>
                  </a:cubicBezTo>
                  <a:close/>
                  <a:moveTo>
                    <a:pt x="4918" y="1"/>
                  </a:moveTo>
                  <a:cubicBezTo>
                    <a:pt x="4918" y="1"/>
                    <a:pt x="4894" y="1"/>
                    <a:pt x="4894" y="13"/>
                  </a:cubicBezTo>
                  <a:lnTo>
                    <a:pt x="4466" y="239"/>
                  </a:lnTo>
                  <a:cubicBezTo>
                    <a:pt x="4394" y="275"/>
                    <a:pt x="4346" y="370"/>
                    <a:pt x="4394" y="453"/>
                  </a:cubicBezTo>
                  <a:cubicBezTo>
                    <a:pt x="4429" y="515"/>
                    <a:pt x="4484" y="550"/>
                    <a:pt x="4548" y="550"/>
                  </a:cubicBezTo>
                  <a:cubicBezTo>
                    <a:pt x="4571" y="550"/>
                    <a:pt x="4595" y="546"/>
                    <a:pt x="4620" y="536"/>
                  </a:cubicBezTo>
                  <a:lnTo>
                    <a:pt x="4739" y="477"/>
                  </a:lnTo>
                  <a:lnTo>
                    <a:pt x="4739" y="477"/>
                  </a:lnTo>
                  <a:cubicBezTo>
                    <a:pt x="4525" y="1191"/>
                    <a:pt x="4144" y="1727"/>
                    <a:pt x="3620" y="2060"/>
                  </a:cubicBezTo>
                  <a:cubicBezTo>
                    <a:pt x="3098" y="2398"/>
                    <a:pt x="2516" y="2470"/>
                    <a:pt x="2094" y="2470"/>
                  </a:cubicBezTo>
                  <a:cubicBezTo>
                    <a:pt x="1891" y="2470"/>
                    <a:pt x="1724" y="2453"/>
                    <a:pt x="1620" y="2441"/>
                  </a:cubicBezTo>
                  <a:cubicBezTo>
                    <a:pt x="1560" y="2049"/>
                    <a:pt x="1227" y="1751"/>
                    <a:pt x="822" y="1751"/>
                  </a:cubicBezTo>
                  <a:cubicBezTo>
                    <a:pt x="370" y="1751"/>
                    <a:pt x="1" y="2120"/>
                    <a:pt x="1" y="2572"/>
                  </a:cubicBezTo>
                  <a:cubicBezTo>
                    <a:pt x="1" y="3013"/>
                    <a:pt x="370" y="3394"/>
                    <a:pt x="822" y="3394"/>
                  </a:cubicBezTo>
                  <a:cubicBezTo>
                    <a:pt x="1203" y="3394"/>
                    <a:pt x="1537" y="3120"/>
                    <a:pt x="1620" y="2763"/>
                  </a:cubicBezTo>
                  <a:cubicBezTo>
                    <a:pt x="1739" y="2775"/>
                    <a:pt x="1906" y="2799"/>
                    <a:pt x="2120" y="2799"/>
                  </a:cubicBezTo>
                  <a:cubicBezTo>
                    <a:pt x="2572" y="2799"/>
                    <a:pt x="3215" y="2703"/>
                    <a:pt x="3799" y="2334"/>
                  </a:cubicBezTo>
                  <a:cubicBezTo>
                    <a:pt x="4382" y="1965"/>
                    <a:pt x="4799" y="1394"/>
                    <a:pt x="5037" y="620"/>
                  </a:cubicBezTo>
                  <a:lnTo>
                    <a:pt x="5061" y="667"/>
                  </a:lnTo>
                  <a:cubicBezTo>
                    <a:pt x="5097" y="727"/>
                    <a:pt x="5156" y="751"/>
                    <a:pt x="5216" y="751"/>
                  </a:cubicBezTo>
                  <a:cubicBezTo>
                    <a:pt x="5239" y="751"/>
                    <a:pt x="5251" y="751"/>
                    <a:pt x="5287" y="739"/>
                  </a:cubicBezTo>
                  <a:cubicBezTo>
                    <a:pt x="5299" y="691"/>
                    <a:pt x="5335" y="596"/>
                    <a:pt x="5287" y="501"/>
                  </a:cubicBezTo>
                  <a:lnTo>
                    <a:pt x="5061" y="72"/>
                  </a:lnTo>
                  <a:cubicBezTo>
                    <a:pt x="5061" y="72"/>
                    <a:pt x="5061" y="60"/>
                    <a:pt x="5049" y="60"/>
                  </a:cubicBezTo>
                  <a:lnTo>
                    <a:pt x="5013" y="25"/>
                  </a:lnTo>
                  <a:lnTo>
                    <a:pt x="5001" y="13"/>
                  </a:lnTo>
                  <a:cubicBezTo>
                    <a:pt x="5001" y="13"/>
                    <a:pt x="4989" y="13"/>
                    <a:pt x="49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75;p45">
              <a:extLst>
                <a:ext uri="{FF2B5EF4-FFF2-40B4-BE49-F238E27FC236}">
                  <a16:creationId xmlns:a16="http://schemas.microsoft.com/office/drawing/2014/main" id="{7CFF73CD-667F-EB48-E0DE-89185118F2BF}"/>
                </a:ext>
              </a:extLst>
            </p:cNvPr>
            <p:cNvSpPr/>
            <p:nvPr/>
          </p:nvSpPr>
          <p:spPr>
            <a:xfrm>
              <a:off x="6639402" y="2589188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1"/>
                  </a:moveTo>
                  <a:cubicBezTo>
                    <a:pt x="140" y="1"/>
                    <a:pt x="96" y="16"/>
                    <a:pt x="60" y="45"/>
                  </a:cubicBezTo>
                  <a:cubicBezTo>
                    <a:pt x="0" y="105"/>
                    <a:pt x="0" y="212"/>
                    <a:pt x="60" y="283"/>
                  </a:cubicBezTo>
                  <a:lnTo>
                    <a:pt x="262" y="498"/>
                  </a:lnTo>
                  <a:lnTo>
                    <a:pt x="60" y="700"/>
                  </a:lnTo>
                  <a:cubicBezTo>
                    <a:pt x="0" y="760"/>
                    <a:pt x="0" y="867"/>
                    <a:pt x="60" y="938"/>
                  </a:cubicBezTo>
                  <a:cubicBezTo>
                    <a:pt x="84" y="974"/>
                    <a:pt x="131" y="986"/>
                    <a:pt x="179" y="986"/>
                  </a:cubicBezTo>
                  <a:cubicBezTo>
                    <a:pt x="215" y="986"/>
                    <a:pt x="262" y="974"/>
                    <a:pt x="298" y="938"/>
                  </a:cubicBezTo>
                  <a:lnTo>
                    <a:pt x="501" y="736"/>
                  </a:lnTo>
                  <a:lnTo>
                    <a:pt x="715" y="938"/>
                  </a:lnTo>
                  <a:cubicBezTo>
                    <a:pt x="739" y="974"/>
                    <a:pt x="786" y="986"/>
                    <a:pt x="834" y="986"/>
                  </a:cubicBezTo>
                  <a:cubicBezTo>
                    <a:pt x="870" y="986"/>
                    <a:pt x="917" y="974"/>
                    <a:pt x="953" y="938"/>
                  </a:cubicBezTo>
                  <a:cubicBezTo>
                    <a:pt x="1013" y="879"/>
                    <a:pt x="1013" y="783"/>
                    <a:pt x="953" y="700"/>
                  </a:cubicBezTo>
                  <a:lnTo>
                    <a:pt x="739" y="498"/>
                  </a:lnTo>
                  <a:lnTo>
                    <a:pt x="953" y="283"/>
                  </a:lnTo>
                  <a:cubicBezTo>
                    <a:pt x="1013" y="224"/>
                    <a:pt x="1013" y="129"/>
                    <a:pt x="953" y="45"/>
                  </a:cubicBezTo>
                  <a:cubicBezTo>
                    <a:pt x="923" y="16"/>
                    <a:pt x="882" y="1"/>
                    <a:pt x="838" y="1"/>
                  </a:cubicBezTo>
                  <a:cubicBezTo>
                    <a:pt x="795" y="1"/>
                    <a:pt x="751" y="16"/>
                    <a:pt x="715" y="45"/>
                  </a:cubicBezTo>
                  <a:lnTo>
                    <a:pt x="501" y="260"/>
                  </a:lnTo>
                  <a:lnTo>
                    <a:pt x="298" y="45"/>
                  </a:lnTo>
                  <a:cubicBezTo>
                    <a:pt x="268" y="16"/>
                    <a:pt x="227" y="1"/>
                    <a:pt x="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76;p45">
              <a:extLst>
                <a:ext uri="{FF2B5EF4-FFF2-40B4-BE49-F238E27FC236}">
                  <a16:creationId xmlns:a16="http://schemas.microsoft.com/office/drawing/2014/main" id="{3E479F9B-81AB-8EDF-6042-286F1291C3F8}"/>
                </a:ext>
              </a:extLst>
            </p:cNvPr>
            <p:cNvSpPr/>
            <p:nvPr/>
          </p:nvSpPr>
          <p:spPr>
            <a:xfrm>
              <a:off x="6820547" y="2673315"/>
              <a:ext cx="32244" cy="31034"/>
            </a:xfrm>
            <a:custGeom>
              <a:avLst/>
              <a:gdLst/>
              <a:ahLst/>
              <a:cxnLst/>
              <a:rect l="l" t="t" r="r" b="b"/>
              <a:pathLst>
                <a:path w="1013" h="975" extrusionOk="0">
                  <a:moveTo>
                    <a:pt x="188" y="1"/>
                  </a:moveTo>
                  <a:cubicBezTo>
                    <a:pt x="147" y="1"/>
                    <a:pt x="102" y="16"/>
                    <a:pt x="60" y="45"/>
                  </a:cubicBezTo>
                  <a:cubicBezTo>
                    <a:pt x="1" y="105"/>
                    <a:pt x="1" y="200"/>
                    <a:pt x="60" y="284"/>
                  </a:cubicBezTo>
                  <a:lnTo>
                    <a:pt x="275" y="486"/>
                  </a:lnTo>
                  <a:lnTo>
                    <a:pt x="60" y="700"/>
                  </a:lnTo>
                  <a:cubicBezTo>
                    <a:pt x="1" y="760"/>
                    <a:pt x="1" y="855"/>
                    <a:pt x="60" y="938"/>
                  </a:cubicBezTo>
                  <a:cubicBezTo>
                    <a:pt x="96" y="962"/>
                    <a:pt x="144" y="974"/>
                    <a:pt x="179" y="974"/>
                  </a:cubicBezTo>
                  <a:cubicBezTo>
                    <a:pt x="227" y="974"/>
                    <a:pt x="275" y="962"/>
                    <a:pt x="298" y="938"/>
                  </a:cubicBezTo>
                  <a:lnTo>
                    <a:pt x="513" y="724"/>
                  </a:lnTo>
                  <a:lnTo>
                    <a:pt x="715" y="938"/>
                  </a:lnTo>
                  <a:cubicBezTo>
                    <a:pt x="751" y="962"/>
                    <a:pt x="798" y="974"/>
                    <a:pt x="834" y="974"/>
                  </a:cubicBezTo>
                  <a:cubicBezTo>
                    <a:pt x="882" y="974"/>
                    <a:pt x="929" y="962"/>
                    <a:pt x="953" y="938"/>
                  </a:cubicBezTo>
                  <a:cubicBezTo>
                    <a:pt x="1013" y="879"/>
                    <a:pt x="1013" y="772"/>
                    <a:pt x="953" y="700"/>
                  </a:cubicBezTo>
                  <a:lnTo>
                    <a:pt x="751" y="486"/>
                  </a:lnTo>
                  <a:lnTo>
                    <a:pt x="953" y="284"/>
                  </a:lnTo>
                  <a:cubicBezTo>
                    <a:pt x="1013" y="224"/>
                    <a:pt x="1013" y="117"/>
                    <a:pt x="953" y="45"/>
                  </a:cubicBezTo>
                  <a:cubicBezTo>
                    <a:pt x="923" y="16"/>
                    <a:pt x="885" y="1"/>
                    <a:pt x="843" y="1"/>
                  </a:cubicBezTo>
                  <a:cubicBezTo>
                    <a:pt x="801" y="1"/>
                    <a:pt x="757" y="16"/>
                    <a:pt x="715" y="45"/>
                  </a:cubicBezTo>
                  <a:lnTo>
                    <a:pt x="513" y="248"/>
                  </a:lnTo>
                  <a:lnTo>
                    <a:pt x="298" y="45"/>
                  </a:lnTo>
                  <a:cubicBezTo>
                    <a:pt x="269" y="16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77;p45">
              <a:extLst>
                <a:ext uri="{FF2B5EF4-FFF2-40B4-BE49-F238E27FC236}">
                  <a16:creationId xmlns:a16="http://schemas.microsoft.com/office/drawing/2014/main" id="{B8001DF1-5FCF-09A8-6989-2B826A5EEA3D}"/>
                </a:ext>
              </a:extLst>
            </p:cNvPr>
            <p:cNvSpPr/>
            <p:nvPr/>
          </p:nvSpPr>
          <p:spPr>
            <a:xfrm>
              <a:off x="6730341" y="2603607"/>
              <a:ext cx="32244" cy="31384"/>
            </a:xfrm>
            <a:custGeom>
              <a:avLst/>
              <a:gdLst/>
              <a:ahLst/>
              <a:cxnLst/>
              <a:rect l="l" t="t" r="r" b="b"/>
              <a:pathLst>
                <a:path w="1013" h="986" extrusionOk="0">
                  <a:moveTo>
                    <a:pt x="184" y="0"/>
                  </a:moveTo>
                  <a:cubicBezTo>
                    <a:pt x="141" y="0"/>
                    <a:pt x="96" y="15"/>
                    <a:pt x="61" y="45"/>
                  </a:cubicBezTo>
                  <a:cubicBezTo>
                    <a:pt x="1" y="104"/>
                    <a:pt x="1" y="211"/>
                    <a:pt x="61" y="283"/>
                  </a:cubicBezTo>
                  <a:lnTo>
                    <a:pt x="263" y="485"/>
                  </a:lnTo>
                  <a:lnTo>
                    <a:pt x="61" y="700"/>
                  </a:lnTo>
                  <a:cubicBezTo>
                    <a:pt x="1" y="759"/>
                    <a:pt x="1" y="866"/>
                    <a:pt x="61" y="938"/>
                  </a:cubicBezTo>
                  <a:cubicBezTo>
                    <a:pt x="84" y="962"/>
                    <a:pt x="132" y="985"/>
                    <a:pt x="180" y="985"/>
                  </a:cubicBezTo>
                  <a:cubicBezTo>
                    <a:pt x="215" y="985"/>
                    <a:pt x="263" y="962"/>
                    <a:pt x="299" y="938"/>
                  </a:cubicBezTo>
                  <a:lnTo>
                    <a:pt x="501" y="723"/>
                  </a:lnTo>
                  <a:lnTo>
                    <a:pt x="715" y="938"/>
                  </a:lnTo>
                  <a:cubicBezTo>
                    <a:pt x="739" y="962"/>
                    <a:pt x="787" y="985"/>
                    <a:pt x="834" y="985"/>
                  </a:cubicBezTo>
                  <a:cubicBezTo>
                    <a:pt x="870" y="985"/>
                    <a:pt x="918" y="962"/>
                    <a:pt x="953" y="938"/>
                  </a:cubicBezTo>
                  <a:cubicBezTo>
                    <a:pt x="1013" y="878"/>
                    <a:pt x="1013" y="771"/>
                    <a:pt x="953" y="700"/>
                  </a:cubicBezTo>
                  <a:lnTo>
                    <a:pt x="739" y="485"/>
                  </a:lnTo>
                  <a:lnTo>
                    <a:pt x="953" y="283"/>
                  </a:lnTo>
                  <a:cubicBezTo>
                    <a:pt x="1013" y="223"/>
                    <a:pt x="1013" y="116"/>
                    <a:pt x="953" y="45"/>
                  </a:cubicBezTo>
                  <a:cubicBezTo>
                    <a:pt x="924" y="15"/>
                    <a:pt x="882" y="0"/>
                    <a:pt x="839" y="0"/>
                  </a:cubicBezTo>
                  <a:cubicBezTo>
                    <a:pt x="796" y="0"/>
                    <a:pt x="751" y="15"/>
                    <a:pt x="715" y="45"/>
                  </a:cubicBezTo>
                  <a:lnTo>
                    <a:pt x="501" y="247"/>
                  </a:lnTo>
                  <a:lnTo>
                    <a:pt x="299" y="45"/>
                  </a:ln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483;p45">
            <a:extLst>
              <a:ext uri="{FF2B5EF4-FFF2-40B4-BE49-F238E27FC236}">
                <a16:creationId xmlns:a16="http://schemas.microsoft.com/office/drawing/2014/main" id="{9DE641E6-35D2-6D2E-E968-26A6EF1074CE}"/>
              </a:ext>
            </a:extLst>
          </p:cNvPr>
          <p:cNvGrpSpPr/>
          <p:nvPr/>
        </p:nvGrpSpPr>
        <p:grpSpPr>
          <a:xfrm>
            <a:off x="2322249" y="2358018"/>
            <a:ext cx="504696" cy="439177"/>
            <a:chOff x="3716358" y="1544655"/>
            <a:chExt cx="361971" cy="314958"/>
          </a:xfrm>
        </p:grpSpPr>
        <p:sp>
          <p:nvSpPr>
            <p:cNvPr id="163" name="Google Shape;1484;p45">
              <a:extLst>
                <a:ext uri="{FF2B5EF4-FFF2-40B4-BE49-F238E27FC236}">
                  <a16:creationId xmlns:a16="http://schemas.microsoft.com/office/drawing/2014/main" id="{4816FBCF-2FCD-2DAB-EA53-0E4BA4F42995}"/>
                </a:ext>
              </a:extLst>
            </p:cNvPr>
            <p:cNvSpPr/>
            <p:nvPr/>
          </p:nvSpPr>
          <p:spPr>
            <a:xfrm>
              <a:off x="3767509" y="1646957"/>
              <a:ext cx="231213" cy="10663"/>
            </a:xfrm>
            <a:custGeom>
              <a:avLst/>
              <a:gdLst/>
              <a:ahLst/>
              <a:cxnLst/>
              <a:rect l="l" t="t" r="r" b="b"/>
              <a:pathLst>
                <a:path w="7264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85;p45">
              <a:extLst>
                <a:ext uri="{FF2B5EF4-FFF2-40B4-BE49-F238E27FC236}">
                  <a16:creationId xmlns:a16="http://schemas.microsoft.com/office/drawing/2014/main" id="{FEE9A34A-6662-C244-85B9-E44087D51387}"/>
                </a:ext>
              </a:extLst>
            </p:cNvPr>
            <p:cNvSpPr/>
            <p:nvPr/>
          </p:nvSpPr>
          <p:spPr>
            <a:xfrm>
              <a:off x="3767509" y="1618532"/>
              <a:ext cx="152020" cy="10663"/>
            </a:xfrm>
            <a:custGeom>
              <a:avLst/>
              <a:gdLst/>
              <a:ahLst/>
              <a:cxnLst/>
              <a:rect l="l" t="t" r="r" b="b"/>
              <a:pathLst>
                <a:path w="4776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86;p45">
              <a:extLst>
                <a:ext uri="{FF2B5EF4-FFF2-40B4-BE49-F238E27FC236}">
                  <a16:creationId xmlns:a16="http://schemas.microsoft.com/office/drawing/2014/main" id="{603DD107-55E3-B719-483D-8449EA04F3B4}"/>
                </a:ext>
              </a:extLst>
            </p:cNvPr>
            <p:cNvSpPr/>
            <p:nvPr/>
          </p:nvSpPr>
          <p:spPr>
            <a:xfrm>
              <a:off x="3931624" y="1618532"/>
              <a:ext cx="67098" cy="10663"/>
            </a:xfrm>
            <a:custGeom>
              <a:avLst/>
              <a:gdLst/>
              <a:ahLst/>
              <a:cxnLst/>
              <a:rect l="l" t="t" r="r" b="b"/>
              <a:pathLst>
                <a:path w="2108" h="33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87;p45">
              <a:extLst>
                <a:ext uri="{FF2B5EF4-FFF2-40B4-BE49-F238E27FC236}">
                  <a16:creationId xmlns:a16="http://schemas.microsoft.com/office/drawing/2014/main" id="{4588925A-F46C-D274-F02A-554465D8BCB0}"/>
                </a:ext>
              </a:extLst>
            </p:cNvPr>
            <p:cNvSpPr/>
            <p:nvPr/>
          </p:nvSpPr>
          <p:spPr>
            <a:xfrm>
              <a:off x="3767509" y="1590108"/>
              <a:ext cx="39087" cy="10663"/>
            </a:xfrm>
            <a:custGeom>
              <a:avLst/>
              <a:gdLst/>
              <a:ahLst/>
              <a:cxnLst/>
              <a:rect l="l" t="t" r="r" b="b"/>
              <a:pathLst>
                <a:path w="122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88;p45">
              <a:extLst>
                <a:ext uri="{FF2B5EF4-FFF2-40B4-BE49-F238E27FC236}">
                  <a16:creationId xmlns:a16="http://schemas.microsoft.com/office/drawing/2014/main" id="{01A3DE64-E817-D70F-C81D-CC7C7844CAC5}"/>
                </a:ext>
              </a:extLst>
            </p:cNvPr>
            <p:cNvSpPr/>
            <p:nvPr/>
          </p:nvSpPr>
          <p:spPr>
            <a:xfrm>
              <a:off x="3818309" y="1590108"/>
              <a:ext cx="180412" cy="10663"/>
            </a:xfrm>
            <a:custGeom>
              <a:avLst/>
              <a:gdLst/>
              <a:ahLst/>
              <a:cxnLst/>
              <a:rect l="l" t="t" r="r" b="b"/>
              <a:pathLst>
                <a:path w="5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8" name="Google Shape;1489;p45">
              <a:extLst>
                <a:ext uri="{FF2B5EF4-FFF2-40B4-BE49-F238E27FC236}">
                  <a16:creationId xmlns:a16="http://schemas.microsoft.com/office/drawing/2014/main" id="{5B724101-D545-34A4-E63A-4F355C5B0EA5}"/>
                </a:ext>
              </a:extLst>
            </p:cNvPr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169" name="Google Shape;1490;p45">
                <a:extLst>
                  <a:ext uri="{FF2B5EF4-FFF2-40B4-BE49-F238E27FC236}">
                    <a16:creationId xmlns:a16="http://schemas.microsoft.com/office/drawing/2014/main" id="{302A06EE-12C3-193D-C6F9-4732D3A9F52A}"/>
                  </a:ext>
                </a:extLst>
              </p:cNvPr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491;p45">
                <a:extLst>
                  <a:ext uri="{FF2B5EF4-FFF2-40B4-BE49-F238E27FC236}">
                    <a16:creationId xmlns:a16="http://schemas.microsoft.com/office/drawing/2014/main" id="{A24C3AF9-0B3E-5368-EFD3-C6EF2EA00CCC}"/>
                  </a:ext>
                </a:extLst>
              </p:cNvPr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3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492;p45">
                <a:extLst>
                  <a:ext uri="{FF2B5EF4-FFF2-40B4-BE49-F238E27FC236}">
                    <a16:creationId xmlns:a16="http://schemas.microsoft.com/office/drawing/2014/main" id="{C39BBC51-0899-C67B-7A73-D870B46F2209}"/>
                  </a:ext>
                </a:extLst>
              </p:cNvPr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335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493;p45">
                <a:extLst>
                  <a:ext uri="{FF2B5EF4-FFF2-40B4-BE49-F238E27FC236}">
                    <a16:creationId xmlns:a16="http://schemas.microsoft.com/office/drawing/2014/main" id="{F64825B0-C7C4-DAA6-42FE-E0FD7731AC6B}"/>
                  </a:ext>
                </a:extLst>
              </p:cNvPr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avLst/>
                <a:gdLst/>
                <a:ahLst/>
                <a:cxnLst/>
                <a:rect l="l" t="t" r="r" b="b"/>
                <a:pathLst>
                  <a:path w="1394" h="335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494;p45">
                <a:extLst>
                  <a:ext uri="{FF2B5EF4-FFF2-40B4-BE49-F238E27FC236}">
                    <a16:creationId xmlns:a16="http://schemas.microsoft.com/office/drawing/2014/main" id="{81AF9561-A240-17D0-B655-A3BB407E2445}"/>
                  </a:ext>
                </a:extLst>
              </p:cNvPr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avLst/>
                <a:gdLst/>
                <a:ahLst/>
                <a:cxnLst/>
                <a:rect l="l" t="t" r="r" b="b"/>
                <a:pathLst>
                  <a:path w="11372" h="9895" extrusionOk="0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4" name="Google Shape;1500;p45">
            <a:extLst>
              <a:ext uri="{FF2B5EF4-FFF2-40B4-BE49-F238E27FC236}">
                <a16:creationId xmlns:a16="http://schemas.microsoft.com/office/drawing/2014/main" id="{92D20E86-CFE2-B563-35B9-F0CF8B01DA57}"/>
              </a:ext>
            </a:extLst>
          </p:cNvPr>
          <p:cNvGrpSpPr/>
          <p:nvPr/>
        </p:nvGrpSpPr>
        <p:grpSpPr>
          <a:xfrm>
            <a:off x="4755219" y="2387854"/>
            <a:ext cx="517906" cy="419823"/>
            <a:chOff x="5220616" y="2791061"/>
            <a:chExt cx="373185" cy="302466"/>
          </a:xfrm>
        </p:grpSpPr>
        <p:sp>
          <p:nvSpPr>
            <p:cNvPr id="175" name="Google Shape;1501;p45">
              <a:extLst>
                <a:ext uri="{FF2B5EF4-FFF2-40B4-BE49-F238E27FC236}">
                  <a16:creationId xmlns:a16="http://schemas.microsoft.com/office/drawing/2014/main" id="{130D4929-016E-1ABD-0754-0898A0BF3173}"/>
                </a:ext>
              </a:extLst>
            </p:cNvPr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502;p45">
              <a:extLst>
                <a:ext uri="{FF2B5EF4-FFF2-40B4-BE49-F238E27FC236}">
                  <a16:creationId xmlns:a16="http://schemas.microsoft.com/office/drawing/2014/main" id="{43FD2388-5BA3-39E3-3147-5506139711FA}"/>
                </a:ext>
              </a:extLst>
            </p:cNvPr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503;p45">
              <a:extLst>
                <a:ext uri="{FF2B5EF4-FFF2-40B4-BE49-F238E27FC236}">
                  <a16:creationId xmlns:a16="http://schemas.microsoft.com/office/drawing/2014/main" id="{4250BF9F-5BB7-2335-091A-06D621FC2177}"/>
                </a:ext>
              </a:extLst>
            </p:cNvPr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504;p45">
              <a:extLst>
                <a:ext uri="{FF2B5EF4-FFF2-40B4-BE49-F238E27FC236}">
                  <a16:creationId xmlns:a16="http://schemas.microsoft.com/office/drawing/2014/main" id="{1F489E61-C319-1328-A690-A43EB6B5520C}"/>
                </a:ext>
              </a:extLst>
            </p:cNvPr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505;p45">
              <a:extLst>
                <a:ext uri="{FF2B5EF4-FFF2-40B4-BE49-F238E27FC236}">
                  <a16:creationId xmlns:a16="http://schemas.microsoft.com/office/drawing/2014/main" id="{3A393FE1-79AF-7701-C786-FC7CB334C8C2}"/>
                </a:ext>
              </a:extLst>
            </p:cNvPr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506;p45">
              <a:extLst>
                <a:ext uri="{FF2B5EF4-FFF2-40B4-BE49-F238E27FC236}">
                  <a16:creationId xmlns:a16="http://schemas.microsoft.com/office/drawing/2014/main" id="{554BF34A-EFC1-1FD4-C2AF-720ADCCF49BF}"/>
                </a:ext>
              </a:extLst>
            </p:cNvPr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507;p45">
              <a:extLst>
                <a:ext uri="{FF2B5EF4-FFF2-40B4-BE49-F238E27FC236}">
                  <a16:creationId xmlns:a16="http://schemas.microsoft.com/office/drawing/2014/main" id="{CC6A00E5-72E3-EBAD-05C6-D1B7AA8F8DB1}"/>
                </a:ext>
              </a:extLst>
            </p:cNvPr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508;p45">
              <a:extLst>
                <a:ext uri="{FF2B5EF4-FFF2-40B4-BE49-F238E27FC236}">
                  <a16:creationId xmlns:a16="http://schemas.microsoft.com/office/drawing/2014/main" id="{882FB990-F037-3FE4-2487-91F4A2BC303E}"/>
                </a:ext>
              </a:extLst>
            </p:cNvPr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509;p45">
              <a:extLst>
                <a:ext uri="{FF2B5EF4-FFF2-40B4-BE49-F238E27FC236}">
                  <a16:creationId xmlns:a16="http://schemas.microsoft.com/office/drawing/2014/main" id="{2A279792-577B-6D4C-6BAB-05F7BE433BC4}"/>
                </a:ext>
              </a:extLst>
            </p:cNvPr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510;p45">
              <a:extLst>
                <a:ext uri="{FF2B5EF4-FFF2-40B4-BE49-F238E27FC236}">
                  <a16:creationId xmlns:a16="http://schemas.microsoft.com/office/drawing/2014/main" id="{6641C349-FC39-A579-4A79-8FC11A07192F}"/>
                </a:ext>
              </a:extLst>
            </p:cNvPr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511;p45">
              <a:extLst>
                <a:ext uri="{FF2B5EF4-FFF2-40B4-BE49-F238E27FC236}">
                  <a16:creationId xmlns:a16="http://schemas.microsoft.com/office/drawing/2014/main" id="{CB7216F2-6F46-156C-F895-CDFB07D7B3E7}"/>
                </a:ext>
              </a:extLst>
            </p:cNvPr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512;p45">
              <a:extLst>
                <a:ext uri="{FF2B5EF4-FFF2-40B4-BE49-F238E27FC236}">
                  <a16:creationId xmlns:a16="http://schemas.microsoft.com/office/drawing/2014/main" id="{85549454-650C-2401-A94A-DBE020350C01}"/>
                </a:ext>
              </a:extLst>
            </p:cNvPr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513;p45">
              <a:extLst>
                <a:ext uri="{FF2B5EF4-FFF2-40B4-BE49-F238E27FC236}">
                  <a16:creationId xmlns:a16="http://schemas.microsoft.com/office/drawing/2014/main" id="{D2658D1C-5976-48C5-B31E-D32D5FABFE8C}"/>
                </a:ext>
              </a:extLst>
            </p:cNvPr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514;p45">
              <a:extLst>
                <a:ext uri="{FF2B5EF4-FFF2-40B4-BE49-F238E27FC236}">
                  <a16:creationId xmlns:a16="http://schemas.microsoft.com/office/drawing/2014/main" id="{494E2ECE-C0CA-6181-65B7-09CCBA81A839}"/>
                </a:ext>
              </a:extLst>
            </p:cNvPr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515;p45">
              <a:extLst>
                <a:ext uri="{FF2B5EF4-FFF2-40B4-BE49-F238E27FC236}">
                  <a16:creationId xmlns:a16="http://schemas.microsoft.com/office/drawing/2014/main" id="{A15536CD-A70D-B16B-E3BD-4214D9284F55}"/>
                </a:ext>
              </a:extLst>
            </p:cNvPr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516;p45">
              <a:extLst>
                <a:ext uri="{FF2B5EF4-FFF2-40B4-BE49-F238E27FC236}">
                  <a16:creationId xmlns:a16="http://schemas.microsoft.com/office/drawing/2014/main" id="{74E6560D-879E-2903-9BC9-254CC5CA1547}"/>
                </a:ext>
              </a:extLst>
            </p:cNvPr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517;p45">
              <a:extLst>
                <a:ext uri="{FF2B5EF4-FFF2-40B4-BE49-F238E27FC236}">
                  <a16:creationId xmlns:a16="http://schemas.microsoft.com/office/drawing/2014/main" id="{FC3CC023-A8EE-48A4-A493-4FE1CDBB6C34}"/>
                </a:ext>
              </a:extLst>
            </p:cNvPr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518;p45">
              <a:extLst>
                <a:ext uri="{FF2B5EF4-FFF2-40B4-BE49-F238E27FC236}">
                  <a16:creationId xmlns:a16="http://schemas.microsoft.com/office/drawing/2014/main" id="{7BF02EE2-EF77-BFA2-3D0F-034057215773}"/>
                </a:ext>
              </a:extLst>
            </p:cNvPr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文字方塊 192">
            <a:extLst>
              <a:ext uri="{FF2B5EF4-FFF2-40B4-BE49-F238E27FC236}">
                <a16:creationId xmlns:a16="http://schemas.microsoft.com/office/drawing/2014/main" id="{6D29F368-1D04-9E66-1FE3-6AFA01BBB293}"/>
              </a:ext>
            </a:extLst>
          </p:cNvPr>
          <p:cNvSpPr txBox="1"/>
          <p:nvPr/>
        </p:nvSpPr>
        <p:spPr>
          <a:xfrm>
            <a:off x="1525472" y="3929412"/>
            <a:ext cx="2350335" cy="1062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利用開發環境</a:t>
            </a:r>
            <a:endParaRPr lang="en-US" altLang="zh-TW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    及</a:t>
            </a:r>
            <a:r>
              <a:rPr lang="en-US" altLang="zh-TW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endParaRPr lang="en-US" altLang="zh-TW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rtl="0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提供更多服務</a:t>
            </a:r>
            <a:endParaRPr lang="zh-TW" altLang="en-US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4" name="文字方塊 193">
            <a:extLst>
              <a:ext uri="{FF2B5EF4-FFF2-40B4-BE49-F238E27FC236}">
                <a16:creationId xmlns:a16="http://schemas.microsoft.com/office/drawing/2014/main" id="{4ABE048C-BABD-BC2A-891B-841D271AEB26}"/>
              </a:ext>
            </a:extLst>
          </p:cNvPr>
          <p:cNvSpPr txBox="1"/>
          <p:nvPr/>
        </p:nvSpPr>
        <p:spPr>
          <a:xfrm>
            <a:off x="3972994" y="3954598"/>
            <a:ext cx="2627086" cy="109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最佳化程式及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操作流程</a:t>
            </a:r>
            <a:endParaRPr lang="zh-TW" altLang="en-US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提高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IoT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便攜度</a:t>
            </a:r>
            <a:endParaRPr lang="zh-TW" altLang="en-US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5" name="文字方塊 194">
            <a:extLst>
              <a:ext uri="{FF2B5EF4-FFF2-40B4-BE49-F238E27FC236}">
                <a16:creationId xmlns:a16="http://schemas.microsoft.com/office/drawing/2014/main" id="{1E48EAB3-52A0-BDD5-1077-314B9578920D}"/>
              </a:ext>
            </a:extLst>
          </p:cNvPr>
          <p:cNvSpPr txBox="1"/>
          <p:nvPr/>
        </p:nvSpPr>
        <p:spPr>
          <a:xfrm>
            <a:off x="6405971" y="3986376"/>
            <a:ext cx="2554514" cy="1443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提高資安防護</a:t>
            </a:r>
            <a:endParaRPr lang="zh-TW" altLang="en-US" b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just"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收集使用者意見</a:t>
            </a:r>
            <a:endParaRPr lang="en-US" altLang="zh-TW" sz="1800" b="0" i="0" u="none" strike="noStrike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rtl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800" b="0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以滿足需求</a:t>
            </a:r>
            <a:b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6" name="文字方塊 195">
            <a:extLst>
              <a:ext uri="{FF2B5EF4-FFF2-40B4-BE49-F238E27FC236}">
                <a16:creationId xmlns:a16="http://schemas.microsoft.com/office/drawing/2014/main" id="{9EEDCA5C-8893-4D03-98D0-1C0813AB7F30}"/>
              </a:ext>
            </a:extLst>
          </p:cNvPr>
          <p:cNvSpPr txBox="1"/>
          <p:nvPr/>
        </p:nvSpPr>
        <p:spPr>
          <a:xfrm>
            <a:off x="8848209" y="3884181"/>
            <a:ext cx="2267982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補充資安知識</a:t>
            </a:r>
          </a:p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學習及熟悉</a:t>
            </a: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ts val="2700"/>
              </a:lnSpc>
            </a:pP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所需技術</a:t>
            </a:r>
          </a:p>
          <a:p>
            <a:pPr marL="285750" indent="-285750" algn="just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傾聽市場開發</a:t>
            </a: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>
              <a:lnSpc>
                <a:spcPts val="2700"/>
              </a:lnSpc>
            </a:pP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合適的應用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319FBA0-73D8-ADB4-873C-67445A76C600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569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C85A08-1E42-DF4F-C69D-BC77FBE0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pic>
        <p:nvPicPr>
          <p:cNvPr id="6" name="图片 9">
            <a:extLst>
              <a:ext uri="{FF2B5EF4-FFF2-40B4-BE49-F238E27FC236}">
                <a16:creationId xmlns:a16="http://schemas.microsoft.com/office/drawing/2014/main" id="{34D16B97-06E7-0695-1F09-47E0D43350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D4AF509A-0EF4-22A6-802B-5F203C7CADD7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5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3074AABA-7A2D-0AC7-C170-0717C4FD886C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9AF44261-708B-251C-C393-28BC66C67DC8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8220FB77-7B2D-57C7-943C-DCD84AF20F18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系統比較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DC84EA26-370B-6F9D-45D9-4F2D272AEF14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05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694404-1DC9-F951-A128-33C4F9051070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FB6C83E-D066-3204-A4B0-3A9D44F106C2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502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F5AEE2-B409-FDC7-C1C8-26C32178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5" name="组合 24">
            <a:extLst>
              <a:ext uri="{FF2B5EF4-FFF2-40B4-BE49-F238E27FC236}">
                <a16:creationId xmlns:a16="http://schemas.microsoft.com/office/drawing/2014/main" id="{DA7DBAA7-639E-9CF9-D321-B27AA0DDDE5E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9208648-07B6-BC5A-8575-AF49BA88816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系統比較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7" name="0 _4">
              <a:extLst>
                <a:ext uri="{FF2B5EF4-FFF2-40B4-BE49-F238E27FC236}">
                  <a16:creationId xmlns:a16="http://schemas.microsoft.com/office/drawing/2014/main" id="{EF481E42-1223-C495-0393-F86CF5579397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AFB8F2B5-9F19-6BB8-339E-C598F1E0E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807318"/>
              </p:ext>
            </p:extLst>
          </p:nvPr>
        </p:nvGraphicFramePr>
        <p:xfrm>
          <a:off x="2044033" y="1286355"/>
          <a:ext cx="8305260" cy="4894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052">
                  <a:extLst>
                    <a:ext uri="{9D8B030D-6E8A-4147-A177-3AD203B41FA5}">
                      <a16:colId xmlns:a16="http://schemas.microsoft.com/office/drawing/2014/main" val="2109022692"/>
                    </a:ext>
                  </a:extLst>
                </a:gridCol>
                <a:gridCol w="1661052">
                  <a:extLst>
                    <a:ext uri="{9D8B030D-6E8A-4147-A177-3AD203B41FA5}">
                      <a16:colId xmlns:a16="http://schemas.microsoft.com/office/drawing/2014/main" val="1944704671"/>
                    </a:ext>
                  </a:extLst>
                </a:gridCol>
                <a:gridCol w="1661052">
                  <a:extLst>
                    <a:ext uri="{9D8B030D-6E8A-4147-A177-3AD203B41FA5}">
                      <a16:colId xmlns:a16="http://schemas.microsoft.com/office/drawing/2014/main" val="1614266879"/>
                    </a:ext>
                  </a:extLst>
                </a:gridCol>
                <a:gridCol w="1661052">
                  <a:extLst>
                    <a:ext uri="{9D8B030D-6E8A-4147-A177-3AD203B41FA5}">
                      <a16:colId xmlns:a16="http://schemas.microsoft.com/office/drawing/2014/main" val="3738004433"/>
                    </a:ext>
                  </a:extLst>
                </a:gridCol>
                <a:gridCol w="1661052">
                  <a:extLst>
                    <a:ext uri="{9D8B030D-6E8A-4147-A177-3AD203B41FA5}">
                      <a16:colId xmlns:a16="http://schemas.microsoft.com/office/drawing/2014/main" val="2202696664"/>
                    </a:ext>
                  </a:extLst>
                </a:gridCol>
              </a:tblGrid>
              <a:tr h="519273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功能</a:t>
                      </a:r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特色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u="none" strike="noStrike" kern="1200" dirty="0" err="1">
                          <a:solidFill>
                            <a:schemeClr val="lt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SilverEase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守護</a:t>
                      </a:r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BBCall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捷徑功能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Osmile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2446276"/>
                  </a:ext>
                </a:extLst>
              </a:tr>
              <a:tr h="113861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圖示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84633"/>
                  </a:ext>
                </a:extLst>
              </a:tr>
              <a:tr h="519273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緊急通知</a:t>
                      </a:r>
                      <a:endParaRPr lang="en-US" altLang="zh-TW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6656774"/>
                  </a:ext>
                </a:extLst>
              </a:tr>
              <a:tr h="5192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定位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763301"/>
                  </a:ext>
                </a:extLst>
              </a:tr>
              <a:tr h="5192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拍照功能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240450"/>
                  </a:ext>
                </a:extLst>
              </a:tr>
              <a:tr h="5192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排程提醒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9741773"/>
                  </a:ext>
                </a:extLst>
              </a:tr>
              <a:tr h="51927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資料分析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599118"/>
                  </a:ext>
                </a:extLst>
              </a:tr>
              <a:tr h="519273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穿戴式</a:t>
                      </a:r>
                      <a:endParaRPr lang="en-US" altLang="zh-TW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ctr" rtl="0"/>
                      <a:r>
                        <a:rPr lang="zh-TW" alt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裝置配件</a:t>
                      </a:r>
                      <a:endParaRPr lang="zh-TW" altLang="en-US" b="0" dirty="0"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3608566"/>
                  </a:ext>
                </a:extLst>
              </a:tr>
            </a:tbl>
          </a:graphicData>
        </a:graphic>
      </p:graphicFrame>
      <p:pic>
        <p:nvPicPr>
          <p:cNvPr id="9" name="圖片 8">
            <a:extLst>
              <a:ext uri="{FF2B5EF4-FFF2-40B4-BE49-F238E27FC236}">
                <a16:creationId xmlns:a16="http://schemas.microsoft.com/office/drawing/2014/main" id="{7515CD99-2693-3EFB-7962-3DBD4274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45" b="97455" l="3887" r="93640">
                        <a14:foregroundMark x1="30742" y1="40364" x2="57597" y2="54182"/>
                        <a14:foregroundMark x1="57597" y1="54182" x2="53534" y2="71091"/>
                        <a14:foregroundMark x1="53534" y1="71091" x2="77915" y2="49636"/>
                        <a14:foregroundMark x1="77915" y1="49636" x2="65371" y2="30182"/>
                        <a14:foregroundMark x1="65371" y1="30182" x2="47350" y2="22545"/>
                        <a14:foregroundMark x1="47350" y1="22545" x2="28975" y2="35818"/>
                        <a14:foregroundMark x1="28975" y1="35818" x2="31272" y2="62727"/>
                        <a14:foregroundMark x1="31272" y1="62727" x2="68021" y2="80182"/>
                        <a14:foregroundMark x1="68021" y1="80182" x2="85336" y2="45455"/>
                        <a14:foregroundMark x1="85336" y1="45455" x2="76148" y2="22000"/>
                        <a14:foregroundMark x1="76148" y1="22000" x2="55477" y2="15818"/>
                        <a14:foregroundMark x1="55477" y1="15818" x2="31272" y2="21455"/>
                        <a14:foregroundMark x1="31272" y1="21455" x2="17668" y2="39091"/>
                        <a14:foregroundMark x1="17668" y1="39091" x2="20318" y2="74545"/>
                        <a14:foregroundMark x1="20318" y1="74545" x2="48057" y2="97636"/>
                        <a14:foregroundMark x1="48057" y1="97636" x2="70495" y2="85273"/>
                        <a14:foregroundMark x1="70495" y1="85273" x2="72615" y2="80000"/>
                        <a14:foregroundMark x1="32862" y1="42909" x2="53357" y2="46182"/>
                        <a14:foregroundMark x1="53357" y1="46182" x2="58481" y2="28364"/>
                        <a14:foregroundMark x1="58481" y1="28364" x2="56890" y2="57273"/>
                        <a14:foregroundMark x1="56890" y1="57273" x2="52120" y2="40182"/>
                        <a14:foregroundMark x1="52120" y1="40182" x2="43640" y2="64545"/>
                        <a14:foregroundMark x1="43640" y1="64545" x2="47173" y2="83818"/>
                        <a14:foregroundMark x1="71025" y1="81273" x2="87279" y2="48364"/>
                        <a14:foregroundMark x1="87279" y1="48364" x2="78445" y2="23273"/>
                        <a14:foregroundMark x1="78445" y1="23273" x2="54240" y2="11636"/>
                        <a14:foregroundMark x1="54240" y1="11636" x2="29152" y2="18000"/>
                        <a14:foregroundMark x1="29152" y1="18000" x2="15548" y2="34000"/>
                        <a14:foregroundMark x1="15548" y1="34000" x2="14664" y2="58545"/>
                        <a14:foregroundMark x1="14664" y1="58545" x2="28799" y2="81455"/>
                        <a14:foregroundMark x1="28799" y1="81455" x2="40106" y2="88182"/>
                        <a14:foregroundMark x1="68728" y1="80000" x2="93286" y2="64000"/>
                        <a14:foregroundMark x1="93286" y1="64000" x2="93640" y2="58182"/>
                        <a14:foregroundMark x1="58304" y1="11091" x2="40106" y2="9455"/>
                        <a14:foregroundMark x1="40106" y1="9455" x2="17491" y2="26727"/>
                        <a14:foregroundMark x1="17491" y1="26727" x2="11307" y2="54909"/>
                        <a14:foregroundMark x1="11307" y1="54909" x2="13251" y2="60727"/>
                        <a14:foregroundMark x1="11131" y1="67818" x2="3887" y2="52364"/>
                        <a14:foregroundMark x1="3887" y1="52364" x2="19965" y2="17091"/>
                        <a14:foregroundMark x1="42403" y1="12545" x2="60071" y2="28545"/>
                        <a14:foregroundMark x1="60071" y1="28545" x2="60954" y2="33818"/>
                        <a14:foregroundMark x1="63251" y1="33818" x2="59894" y2="10545"/>
                        <a14:foregroundMark x1="59894" y1="10545" x2="40636" y2="10364"/>
                        <a14:foregroundMark x1="40636" y1="10364" x2="35512" y2="15818"/>
                        <a14:foregroundMark x1="70141" y1="13273" x2="52120" y2="6545"/>
                        <a14:foregroundMark x1="52120" y1="6545" x2="43993" y2="70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0709" y="1901385"/>
            <a:ext cx="924700" cy="89856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04EF7BE-D10E-DF3A-141C-7540DCA401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30" t="9364" r="7494" b="7742"/>
          <a:stretch/>
        </p:blipFill>
        <p:spPr>
          <a:xfrm>
            <a:off x="5631154" y="1982771"/>
            <a:ext cx="1131018" cy="78469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5265BD2B-C24C-BE49-CBCF-F54CE7794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025" b="93802" l="5385" r="93077">
                        <a14:foregroundMark x1="25000" y1="28512" x2="57692" y2="35950"/>
                        <a14:foregroundMark x1="57692" y1="35950" x2="36923" y2="66116"/>
                        <a14:foregroundMark x1="36923" y1="66116" x2="65769" y2="35124"/>
                        <a14:foregroundMark x1="65769" y1="35124" x2="35769" y2="71488"/>
                        <a14:foregroundMark x1="35769" y1="71488" x2="74615" y2="29752"/>
                        <a14:foregroundMark x1="74615" y1="29752" x2="38077" y2="19835"/>
                        <a14:foregroundMark x1="11923" y1="38843" x2="18462" y2="64876"/>
                        <a14:foregroundMark x1="18462" y1="64876" x2="28462" y2="30579"/>
                        <a14:foregroundMark x1="28462" y1="30579" x2="31923" y2="69008"/>
                        <a14:foregroundMark x1="31923" y1="69008" x2="66923" y2="80165"/>
                        <a14:foregroundMark x1="66923" y1="80165" x2="85769" y2="35950"/>
                        <a14:foregroundMark x1="85769" y1="35950" x2="83846" y2="11983"/>
                        <a14:foregroundMark x1="82308" y1="22314" x2="60000" y2="12810"/>
                        <a14:foregroundMark x1="60000" y1="12810" x2="26923" y2="15289"/>
                        <a14:foregroundMark x1="26923" y1="15289" x2="10486" y2="39110"/>
                        <a14:foregroundMark x1="10390" y1="39637" x2="10769" y2="71074"/>
                        <a14:foregroundMark x1="10769" y1="71074" x2="29231" y2="88430"/>
                        <a14:foregroundMark x1="29231" y1="88430" x2="60385" y2="92149"/>
                        <a14:foregroundMark x1="60385" y1="92149" x2="82692" y2="64463"/>
                        <a14:foregroundMark x1="82692" y1="64463" x2="81923" y2="18182"/>
                        <a14:foregroundMark x1="81923" y1="18182" x2="47308" y2="41322"/>
                        <a14:foregroundMark x1="47308" y1="41322" x2="68462" y2="78926"/>
                        <a14:foregroundMark x1="68462" y1="78926" x2="74615" y2="74380"/>
                        <a14:foregroundMark x1="83359" y1="79963" x2="88077" y2="51240"/>
                        <a14:foregroundMark x1="88077" y1="51240" x2="80000" y2="15702"/>
                        <a14:foregroundMark x1="80000" y1="15702" x2="42692" y2="11157"/>
                        <a14:foregroundMark x1="13475" y1="29189" x2="12147" y2="30009"/>
                        <a14:foregroundMark x1="42692" y1="11157" x2="13565" y2="29134"/>
                        <a14:foregroundMark x1="6934" y1="41031" x2="8462" y2="70248"/>
                        <a14:foregroundMark x1="8462" y1="70248" x2="17308" y2="85950"/>
                        <a14:foregroundMark x1="19231" y1="48760" x2="13604" y2="28849"/>
                        <a14:foregroundMark x1="14192" y1="24536" x2="33846" y2="10331"/>
                        <a14:foregroundMark x1="33846" y1="10331" x2="45000" y2="9504"/>
                        <a14:foregroundMark x1="75769" y1="14463" x2="18077" y2="17769"/>
                        <a14:foregroundMark x1="18077" y1="17769" x2="16923" y2="18182"/>
                        <a14:foregroundMark x1="80769" y1="17355" x2="54231" y2="9917"/>
                        <a14:foregroundMark x1="54231" y1="9917" x2="15628" y2="13991"/>
                        <a14:foregroundMark x1="80000" y1="14876" x2="84615" y2="46281"/>
                        <a14:foregroundMark x1="84615" y1="46281" x2="80769" y2="84298"/>
                        <a14:foregroundMark x1="83462" y1="18595" x2="81923" y2="82231"/>
                        <a14:foregroundMark x1="81923" y1="82231" x2="43462" y2="84298"/>
                        <a14:foregroundMark x1="43462" y1="84298" x2="16538" y2="61983"/>
                        <a14:foregroundMark x1="16538" y1="61983" x2="23462" y2="23554"/>
                        <a14:foregroundMark x1="23462" y1="23554" x2="26538" y2="20248"/>
                        <a14:foregroundMark x1="81538" y1="12810" x2="61923" y2="7851"/>
                        <a14:foregroundMark x1="61923" y1="7851" x2="13601" y2="11907"/>
                        <a14:foregroundMark x1="77308" y1="14876" x2="87692" y2="37190"/>
                        <a14:foregroundMark x1="87692" y1="37190" x2="89615" y2="75207"/>
                        <a14:foregroundMark x1="89615" y1="75207" x2="40769" y2="91736"/>
                        <a14:foregroundMark x1="40769" y1="91736" x2="17692" y2="84711"/>
                        <a14:foregroundMark x1="17692" y1="84711" x2="29615" y2="17769"/>
                        <a14:foregroundMark x1="29615" y1="17769" x2="75769" y2="8264"/>
                        <a14:foregroundMark x1="75769" y1="8264" x2="80000" y2="9504"/>
                        <a14:foregroundMark x1="90000" y1="33471" x2="68077" y2="7851"/>
                        <a14:foregroundMark x1="68077" y1="7851" x2="16538" y2="13636"/>
                        <a14:foregroundMark x1="82692" y1="15289" x2="86923" y2="71901"/>
                        <a14:foregroundMark x1="86923" y1="71901" x2="63846" y2="93802"/>
                        <a14:foregroundMark x1="63846" y1="93802" x2="16923" y2="90909"/>
                        <a14:foregroundMark x1="16923" y1="90909" x2="13462" y2="68595"/>
                        <a14:foregroundMark x1="13462" y1="68595" x2="13846" y2="62810"/>
                        <a14:foregroundMark x1="20000" y1="88843" x2="40769" y2="95868"/>
                        <a14:foregroundMark x1="40769" y1="95868" x2="76923" y2="93802"/>
                        <a14:foregroundMark x1="85769" y1="70248" x2="85769" y2="70248"/>
                        <a14:backgroundMark x1="92308" y1="84298" x2="85385" y2="99174"/>
                        <a14:backgroundMark x1="4231" y1="18595" x2="385" y2="39669"/>
                        <a14:backgroundMark x1="6154" y1="10744" x2="3846" y2="276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7917" y="1939047"/>
            <a:ext cx="947468" cy="88187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1817054-D65D-EE04-030F-FACADF52D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2357" y="2137577"/>
            <a:ext cx="1324300" cy="47508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DCBB524-455C-D325-1314-F3E75EBA2C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5323" y="3011282"/>
            <a:ext cx="333410" cy="33341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AC65315-E2EE-1410-F83D-DD00654D4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5323" y="3556029"/>
            <a:ext cx="333410" cy="33341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893396B-91C3-8808-1AD0-A87C578C7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6354" y="4058056"/>
            <a:ext cx="333410" cy="33341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10246FB-15B1-C56D-2AD7-7F9771A31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9595" y="4616492"/>
            <a:ext cx="333410" cy="33341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1425805-094E-7BE3-C4C2-9F97B6E48E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6354" y="5118519"/>
            <a:ext cx="333410" cy="33341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4C5FD67-B637-98B1-329A-73A50D0C8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6354" y="5676955"/>
            <a:ext cx="333410" cy="33341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D5A5805-359F-1014-B2A5-92768DE78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5188" y="3547800"/>
            <a:ext cx="333410" cy="333410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537371C-C492-2C57-127B-74373349C3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7802" y="3547800"/>
            <a:ext cx="333410" cy="33341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F7837C4-4163-9778-0161-1B8277850F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7802" y="3026868"/>
            <a:ext cx="333410" cy="33341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CBC1D941-C558-C7F8-B65A-70A88BC0D0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4946" y="4560568"/>
            <a:ext cx="333410" cy="33341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0B01CEA-7199-04BD-DCFD-0797DC37DF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9958" y="5673891"/>
            <a:ext cx="333410" cy="33341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FB04FC5-0C89-A81A-D0A0-1E48CA92A5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7802" y="5673891"/>
            <a:ext cx="333410" cy="333410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0C77B110-A00F-E1B2-0CCC-E08C80885E7F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27792F2-B68A-5A0C-77C6-0CAB2E37CA70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055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B34824-49DB-554C-DF72-F19ECD9E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CD6A0C97-4004-E51D-4BEE-E3146269D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文本框 17">
            <a:extLst>
              <a:ext uri="{FF2B5EF4-FFF2-40B4-BE49-F238E27FC236}">
                <a16:creationId xmlns:a16="http://schemas.microsoft.com/office/drawing/2014/main" id="{6883C21F-0F4C-18F6-4C93-364397E3FA00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6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D42801A3-D319-8E28-4483-6E7EFF9D4D7C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FFBCCF32-1608-662D-7A15-341580A4ADDE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998216A9-E6D1-2C21-F259-93385FE6DF39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成品展示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24178452-879E-AB77-BFD0-5F12AAB580C4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06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1EC7CC-EB98-31BC-F408-862F83A6A292}"/>
              </a:ext>
            </a:extLst>
          </p:cNvPr>
          <p:cNvSpPr txBox="1"/>
          <p:nvPr/>
        </p:nvSpPr>
        <p:spPr>
          <a:xfrm>
            <a:off x="295632" y="6268712"/>
            <a:ext cx="392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鄭佳宜、陳姸甄、周東圻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8693F88-F179-7F36-CEDF-88CA5C76C330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647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822EF773-CA9A-3BFA-204E-E8D001D1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CF665A9-91E4-694D-B980-0DC1CF58B6A8}"/>
              </a:ext>
            </a:extLst>
          </p:cNvPr>
          <p:cNvSpPr txBox="1"/>
          <p:nvPr/>
        </p:nvSpPr>
        <p:spPr>
          <a:xfrm>
            <a:off x="1653206" y="654552"/>
            <a:ext cx="93332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0" b="1" i="0" u="none" strike="noStrike" dirty="0" err="1">
                <a:solidFill>
                  <a:schemeClr val="bg2">
                    <a:lumMod val="90000"/>
                  </a:schemeClr>
                </a:solidFill>
                <a:effectLst/>
                <a:latin typeface="Arial" panose="020B0604020202020204" pitchFamily="34" charset="0"/>
              </a:rPr>
              <a:t>Silver</a:t>
            </a:r>
            <a:r>
              <a:rPr lang="en-US" altLang="zh-TW" sz="14000" b="1" i="0" u="none" strike="noStrike" dirty="0" err="1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Arial" panose="020B0604020202020204" pitchFamily="34" charset="0"/>
              </a:rPr>
              <a:t>Ease</a:t>
            </a:r>
            <a:endParaRPr lang="zh-TW" altLang="en-US" sz="14000" b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EFFE69-B147-1E7B-CB42-C6955E04C6B8}"/>
              </a:ext>
            </a:extLst>
          </p:cNvPr>
          <p:cNvSpPr txBox="1"/>
          <p:nvPr/>
        </p:nvSpPr>
        <p:spPr>
          <a:xfrm>
            <a:off x="1556821" y="569547"/>
            <a:ext cx="93332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0" b="1" i="0" u="none" strike="noStrike" dirty="0" err="1">
                <a:solidFill>
                  <a:srgbClr val="534F4A"/>
                </a:solidFill>
                <a:effectLst/>
                <a:latin typeface="Arial" panose="020B0604020202020204" pitchFamily="34" charset="0"/>
              </a:rPr>
              <a:t>Silver</a:t>
            </a:r>
            <a:r>
              <a:rPr lang="en-US" altLang="zh-TW" sz="14000" b="1" i="0" u="none" strike="noStrike" dirty="0" err="1">
                <a:solidFill>
                  <a:srgbClr val="4A80BC"/>
                </a:solidFill>
                <a:effectLst/>
                <a:latin typeface="Arial" panose="020B0604020202020204" pitchFamily="34" charset="0"/>
              </a:rPr>
              <a:t>Eas</a:t>
            </a:r>
            <a:r>
              <a:rPr lang="en-US" altLang="zh-TW" sz="14000" b="1" dirty="0" err="1">
                <a:solidFill>
                  <a:srgbClr val="4A80BC"/>
                </a:solidFill>
                <a:latin typeface="Arial" panose="020B0604020202020204" pitchFamily="34" charset="0"/>
              </a:rPr>
              <a:t>e</a:t>
            </a:r>
            <a:endParaRPr lang="zh-TW" altLang="en-US" sz="14000" b="1" dirty="0">
              <a:solidFill>
                <a:srgbClr val="4A80BC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D75F87-4F1E-41EB-5A82-F73155B417F3}"/>
              </a:ext>
            </a:extLst>
          </p:cNvPr>
          <p:cNvSpPr txBox="1"/>
          <p:nvPr/>
        </p:nvSpPr>
        <p:spPr>
          <a:xfrm>
            <a:off x="1822563" y="3956680"/>
            <a:ext cx="2989064" cy="982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lnSpc>
                <a:spcPts val="3600"/>
              </a:lnSpc>
            </a:pPr>
            <a:r>
              <a:rPr lang="zh-TW" altLang="en-US" sz="2800" b="1" i="0" u="none" strike="noStrike" dirty="0">
                <a:solidFill>
                  <a:srgbClr val="59595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銀的意思</a:t>
            </a:r>
            <a:endParaRPr lang="en-US" altLang="zh-TW" sz="2800" b="1" i="0" u="none" strike="noStrike" dirty="0">
              <a:solidFill>
                <a:srgbClr val="59595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 algn="ctr">
              <a:lnSpc>
                <a:spcPts val="3600"/>
              </a:lnSpc>
            </a:pPr>
            <a:r>
              <a:rPr lang="zh-TW" altLang="en-US" sz="2800" b="1" i="0" u="none" strike="noStrike" dirty="0">
                <a:solidFill>
                  <a:srgbClr val="59595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寓意為銀髮族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流程圖: 接點 6">
            <a:extLst>
              <a:ext uri="{FF2B5EF4-FFF2-40B4-BE49-F238E27FC236}">
                <a16:creationId xmlns:a16="http://schemas.microsoft.com/office/drawing/2014/main" id="{6FA23407-3C54-FA43-33CC-5B9B95FA4750}"/>
              </a:ext>
            </a:extLst>
          </p:cNvPr>
          <p:cNvSpPr/>
          <p:nvPr/>
        </p:nvSpPr>
        <p:spPr>
          <a:xfrm>
            <a:off x="3599357" y="3690137"/>
            <a:ext cx="122881" cy="122881"/>
          </a:xfrm>
          <a:prstGeom prst="flowChartConnector">
            <a:avLst/>
          </a:prstGeom>
          <a:solidFill>
            <a:srgbClr val="534F4A"/>
          </a:solidFill>
          <a:ln>
            <a:solidFill>
              <a:srgbClr val="534F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E8C37DB-1D66-4ACE-C3B4-0DA9C1DD37D3}"/>
              </a:ext>
            </a:extLst>
          </p:cNvPr>
          <p:cNvCxnSpPr>
            <a:cxnSpLocks/>
          </p:cNvCxnSpPr>
          <p:nvPr/>
        </p:nvCxnSpPr>
        <p:spPr>
          <a:xfrm flipH="1">
            <a:off x="1540637" y="2572656"/>
            <a:ext cx="4779170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6BA5ABF-3AD0-8C10-853F-B9B2680C7BEE}"/>
              </a:ext>
            </a:extLst>
          </p:cNvPr>
          <p:cNvCxnSpPr>
            <a:cxnSpLocks/>
          </p:cNvCxnSpPr>
          <p:nvPr/>
        </p:nvCxnSpPr>
        <p:spPr>
          <a:xfrm flipH="1">
            <a:off x="6476319" y="2572656"/>
            <a:ext cx="4181475" cy="0"/>
          </a:xfrm>
          <a:prstGeom prst="line">
            <a:avLst/>
          </a:prstGeom>
          <a:ln w="28575" cap="flat" cmpd="sng" algn="ctr">
            <a:solidFill>
              <a:srgbClr val="4A80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FBCD6C8-CAE6-DC5E-0112-BEF0F12C2E97}"/>
              </a:ext>
            </a:extLst>
          </p:cNvPr>
          <p:cNvSpPr txBox="1"/>
          <p:nvPr/>
        </p:nvSpPr>
        <p:spPr>
          <a:xfrm>
            <a:off x="5295697" y="3851991"/>
            <a:ext cx="6210300" cy="9827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2pPr lvl="1" algn="ctr">
              <a:lnSpc>
                <a:spcPts val="2500"/>
              </a:lnSpc>
              <a:defRPr sz="2400" b="1" i="0" u="none" strike="noStrike">
                <a:solidFill>
                  <a:srgbClr val="59595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</a:lstStyle>
          <a:p>
            <a:pPr lvl="1">
              <a:lnSpc>
                <a:spcPts val="3600"/>
              </a:lnSpc>
            </a:pPr>
            <a:r>
              <a:rPr lang="zh-TW" altLang="en-US" sz="2800" dirty="0">
                <a:solidFill>
                  <a:srgbClr val="4A80BC"/>
                </a:solidFill>
              </a:rPr>
              <a:t>簡單</a:t>
            </a:r>
            <a:endParaRPr lang="en-US" altLang="zh-TW" sz="2800" dirty="0">
              <a:solidFill>
                <a:srgbClr val="4A80BC"/>
              </a:solidFill>
            </a:endParaRPr>
          </a:p>
          <a:p>
            <a:pPr lvl="1">
              <a:lnSpc>
                <a:spcPts val="3600"/>
              </a:lnSpc>
            </a:pPr>
            <a:r>
              <a:rPr lang="zh-TW" altLang="en-US" sz="2800" dirty="0">
                <a:solidFill>
                  <a:srgbClr val="4A80BC"/>
                </a:solidFill>
              </a:rPr>
              <a:t>象徵著方便、容易使用</a:t>
            </a:r>
          </a:p>
        </p:txBody>
      </p:sp>
      <p:sp>
        <p:nvSpPr>
          <p:cNvPr id="11" name="流程圖: 接點 10">
            <a:extLst>
              <a:ext uri="{FF2B5EF4-FFF2-40B4-BE49-F238E27FC236}">
                <a16:creationId xmlns:a16="http://schemas.microsoft.com/office/drawing/2014/main" id="{E2C4F2AE-0F01-4BDB-21FB-C705509C47BA}"/>
              </a:ext>
            </a:extLst>
          </p:cNvPr>
          <p:cNvSpPr/>
          <p:nvPr/>
        </p:nvSpPr>
        <p:spPr>
          <a:xfrm>
            <a:off x="8400847" y="3567256"/>
            <a:ext cx="122881" cy="122881"/>
          </a:xfrm>
          <a:prstGeom prst="flowChartConnector">
            <a:avLst/>
          </a:prstGeom>
          <a:solidFill>
            <a:srgbClr val="4A80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1E022FD-733E-7A29-1B50-0A269532A468}"/>
              </a:ext>
            </a:extLst>
          </p:cNvPr>
          <p:cNvCxnSpPr>
            <a:cxnSpLocks/>
          </p:cNvCxnSpPr>
          <p:nvPr/>
        </p:nvCxnSpPr>
        <p:spPr>
          <a:xfrm flipH="1">
            <a:off x="3681934" y="2572656"/>
            <a:ext cx="354398" cy="11382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1328BDF-B175-9050-A002-BAE0D97DD5F3}"/>
              </a:ext>
            </a:extLst>
          </p:cNvPr>
          <p:cNvCxnSpPr>
            <a:cxnSpLocks/>
          </p:cNvCxnSpPr>
          <p:nvPr/>
        </p:nvCxnSpPr>
        <p:spPr>
          <a:xfrm>
            <a:off x="8382735" y="2572656"/>
            <a:ext cx="79553" cy="994600"/>
          </a:xfrm>
          <a:prstGeom prst="line">
            <a:avLst/>
          </a:prstGeom>
          <a:ln w="28575">
            <a:solidFill>
              <a:srgbClr val="4A80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5A854BE-AA81-4A54-5573-0121E9818F80}"/>
              </a:ext>
            </a:extLst>
          </p:cNvPr>
          <p:cNvSpPr txBox="1"/>
          <p:nvPr/>
        </p:nvSpPr>
        <p:spPr>
          <a:xfrm>
            <a:off x="2497965" y="5388303"/>
            <a:ext cx="79418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spcBef>
                <a:spcPts val="0"/>
              </a:spcBef>
              <a:spcAft>
                <a:spcPts val="1200"/>
              </a:spcAft>
            </a:pPr>
            <a:r>
              <a:rPr lang="zh-TW" altLang="en-US" sz="2800" b="1" dirty="0">
                <a:solidFill>
                  <a:srgbClr val="3B3838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希望此系統可以為銀髮族帶來便捷的生活</a:t>
            </a:r>
          </a:p>
        </p:txBody>
      </p:sp>
      <p:cxnSp>
        <p:nvCxnSpPr>
          <p:cNvPr id="15" name="0 _4">
            <a:extLst>
              <a:ext uri="{FF2B5EF4-FFF2-40B4-BE49-F238E27FC236}">
                <a16:creationId xmlns:a16="http://schemas.microsoft.com/office/drawing/2014/main" id="{0B0A0F90-E243-2398-EB23-42DD88ADB23C}"/>
              </a:ext>
            </a:extLst>
          </p:cNvPr>
          <p:cNvCxnSpPr/>
          <p:nvPr/>
        </p:nvCxnSpPr>
        <p:spPr>
          <a:xfrm>
            <a:off x="3895223" y="5936015"/>
            <a:ext cx="5119805" cy="0"/>
          </a:xfrm>
          <a:prstGeom prst="line">
            <a:avLst/>
          </a:prstGeom>
          <a:ln w="25400">
            <a:gradFill>
              <a:gsLst>
                <a:gs pos="49000">
                  <a:srgbClr val="3B3838"/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3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1721">
            <a:extLst>
              <a:ext uri="{FF2B5EF4-FFF2-40B4-BE49-F238E27FC236}">
                <a16:creationId xmlns:a16="http://schemas.microsoft.com/office/drawing/2014/main" id="{6009BF14-3063-FCA0-8A78-DFE8D1B31C52}"/>
              </a:ext>
            </a:extLst>
          </p:cNvPr>
          <p:cNvSpPr/>
          <p:nvPr/>
        </p:nvSpPr>
        <p:spPr>
          <a:xfrm rot="18900000">
            <a:off x="3047146" y="5441670"/>
            <a:ext cx="257680" cy="257680"/>
          </a:xfrm>
          <a:prstGeom prst="roundRect">
            <a:avLst>
              <a:gd name="adj" fmla="val 15000"/>
            </a:avLst>
          </a:pr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lIns="67733" tIns="67733" rIns="67733" bIns="67733" anchor="ctr"/>
          <a:lstStyle/>
          <a:p>
            <a:pPr>
              <a:spcBef>
                <a:spcPts val="4500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7" name="Shape 1732">
            <a:extLst>
              <a:ext uri="{FF2B5EF4-FFF2-40B4-BE49-F238E27FC236}">
                <a16:creationId xmlns:a16="http://schemas.microsoft.com/office/drawing/2014/main" id="{81AA076D-554D-8BA1-6DCD-999B2ABE82D7}"/>
              </a:ext>
            </a:extLst>
          </p:cNvPr>
          <p:cNvSpPr/>
          <p:nvPr/>
        </p:nvSpPr>
        <p:spPr>
          <a:xfrm rot="18900000">
            <a:off x="3047147" y="5522491"/>
            <a:ext cx="257680" cy="25768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50800" cap="flat">
            <a:noFill/>
            <a:miter lim="400000"/>
          </a:ln>
          <a:effectLst/>
        </p:spPr>
        <p:txBody>
          <a:bodyPr wrap="square" lIns="67733" tIns="67733" rIns="67733" bIns="67733" numCol="1" anchor="ctr">
            <a:noAutofit/>
          </a:bodyPr>
          <a:lstStyle/>
          <a:p>
            <a:pPr>
              <a:spcBef>
                <a:spcPts val="4500"/>
              </a:spcBef>
              <a:defRPr sz="2500">
                <a:latin typeface="Aller Light"/>
                <a:ea typeface="Aller Light"/>
                <a:cs typeface="Aller Light"/>
                <a:sym typeface="Aller Light"/>
              </a:defRPr>
            </a:pPr>
            <a:endParaRPr sz="333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C0E6585-9A0A-374F-25AC-B0A87B83AA25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98ECC42-07A0-E351-AAEA-DC0A3D211E17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744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10" grpId="0"/>
      <p:bldP spid="11" grpId="0" animBg="1"/>
      <p:bldP spid="14" grpId="0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F5AEE2-B409-FDC7-C1C8-26C321782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5" name="组合 24">
            <a:extLst>
              <a:ext uri="{FF2B5EF4-FFF2-40B4-BE49-F238E27FC236}">
                <a16:creationId xmlns:a16="http://schemas.microsoft.com/office/drawing/2014/main" id="{DA7DBAA7-639E-9CF9-D321-B27AA0DDDE5E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9208648-07B6-BC5A-8575-AF49BA88816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成品展示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7" name="0 _4">
              <a:extLst>
                <a:ext uri="{FF2B5EF4-FFF2-40B4-BE49-F238E27FC236}">
                  <a16:creationId xmlns:a16="http://schemas.microsoft.com/office/drawing/2014/main" id="{EF481E42-1223-C495-0393-F86CF5579397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DF49DDD-AA30-545E-06AF-2CDDC8C494D8}"/>
              </a:ext>
            </a:extLst>
          </p:cNvPr>
          <p:cNvSpPr txBox="1"/>
          <p:nvPr/>
        </p:nvSpPr>
        <p:spPr>
          <a:xfrm>
            <a:off x="295632" y="6268712"/>
            <a:ext cx="392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鄭佳宜、陳姸甄、周東圻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心的">
            <a:hlinkClick r:id="" action="ppaction://media"/>
            <a:extLst>
              <a:ext uri="{FF2B5EF4-FFF2-40B4-BE49-F238E27FC236}">
                <a16:creationId xmlns:a16="http://schemas.microsoft.com/office/drawing/2014/main" id="{2395518C-F1FF-D473-C26A-95034EEE5A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657" y="910706"/>
            <a:ext cx="10716011" cy="53580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FD0C11D-12CA-6ADA-BD2F-2B9DB04C7F62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2964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F5AEE2-B409-FDC7-C1C8-26C32178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5" name="组合 24">
            <a:extLst>
              <a:ext uri="{FF2B5EF4-FFF2-40B4-BE49-F238E27FC236}">
                <a16:creationId xmlns:a16="http://schemas.microsoft.com/office/drawing/2014/main" id="{DA7DBAA7-639E-9CF9-D321-B27AA0DDDE5E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9208648-07B6-BC5A-8575-AF49BA88816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成品展示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7" name="0 _4">
              <a:extLst>
                <a:ext uri="{FF2B5EF4-FFF2-40B4-BE49-F238E27FC236}">
                  <a16:creationId xmlns:a16="http://schemas.microsoft.com/office/drawing/2014/main" id="{EF481E42-1223-C495-0393-F86CF5579397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3DBB6214-44F0-283C-1D51-E3F02267D961}"/>
              </a:ext>
            </a:extLst>
          </p:cNvPr>
          <p:cNvSpPr txBox="1"/>
          <p:nvPr/>
        </p:nvSpPr>
        <p:spPr>
          <a:xfrm>
            <a:off x="295632" y="6268712"/>
            <a:ext cx="392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鄭佳宜、陳姸甄、周東圻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82C88C2-BE55-5374-3FDF-44C26A461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 r="48563" b="19293"/>
          <a:stretch/>
        </p:blipFill>
        <p:spPr bwMode="auto">
          <a:xfrm>
            <a:off x="1574633" y="1450607"/>
            <a:ext cx="1969348" cy="454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箭號: 向右 25">
            <a:extLst>
              <a:ext uri="{FF2B5EF4-FFF2-40B4-BE49-F238E27FC236}">
                <a16:creationId xmlns:a16="http://schemas.microsoft.com/office/drawing/2014/main" id="{C54ABF55-4D7F-06B2-0CE7-6D90517948AE}"/>
              </a:ext>
            </a:extLst>
          </p:cNvPr>
          <p:cNvSpPr/>
          <p:nvPr/>
        </p:nvSpPr>
        <p:spPr>
          <a:xfrm>
            <a:off x="3853630" y="1898524"/>
            <a:ext cx="4061382" cy="647183"/>
          </a:xfrm>
          <a:prstGeom prst="rightArrow">
            <a:avLst>
              <a:gd name="adj1" fmla="val 19179"/>
              <a:gd name="adj2" fmla="val 413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4DF442A9-9B85-8646-CA06-F85D28827EFB}"/>
              </a:ext>
            </a:extLst>
          </p:cNvPr>
          <p:cNvSpPr/>
          <p:nvPr/>
        </p:nvSpPr>
        <p:spPr>
          <a:xfrm flipH="1">
            <a:off x="3821652" y="2718743"/>
            <a:ext cx="4061382" cy="717345"/>
          </a:xfrm>
          <a:prstGeom prst="rightArrow">
            <a:avLst>
              <a:gd name="adj1" fmla="val 19179"/>
              <a:gd name="adj2" fmla="val 387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90A4A24-452E-BA45-F10F-42833FA3A613}"/>
              </a:ext>
            </a:extLst>
          </p:cNvPr>
          <p:cNvSpPr txBox="1"/>
          <p:nvPr/>
        </p:nvSpPr>
        <p:spPr>
          <a:xfrm>
            <a:off x="3882192" y="4216765"/>
            <a:ext cx="3509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000" indent="-360000">
              <a:buFont typeface="Wingdings" panose="05000000000000000000" pitchFamily="2" charset="2"/>
              <a:buAutoNum type="circleNumWdWhitePlain"/>
            </a:pPr>
            <a:r>
              <a:rPr lang="zh-TW" altLang="en-US" sz="2400" b="1" i="0" u="none" strike="noStrike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長者按下裝置按鈕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33284B3-3968-B9BE-6DBE-F7F6DBD54A66}"/>
              </a:ext>
            </a:extLst>
          </p:cNvPr>
          <p:cNvCxnSpPr/>
          <p:nvPr/>
        </p:nvCxnSpPr>
        <p:spPr>
          <a:xfrm flipH="1">
            <a:off x="2986021" y="1353957"/>
            <a:ext cx="761634" cy="72905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00383E3-2699-5660-1634-66BB69CF6900}"/>
              </a:ext>
            </a:extLst>
          </p:cNvPr>
          <p:cNvSpPr txBox="1"/>
          <p:nvPr/>
        </p:nvSpPr>
        <p:spPr>
          <a:xfrm>
            <a:off x="3845621" y="4685893"/>
            <a:ext cx="44643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200" indent="-360000">
              <a:buFont typeface="Wingdings" panose="05000000000000000000" pitchFamily="2" charset="2"/>
              <a:buAutoNum type="circleNumWdWhitePlain" startAt="2"/>
            </a:pP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照顧者手機收到緊急通知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1D7CCD2-611D-EAAB-DBE4-3937E6C1311E}"/>
              </a:ext>
            </a:extLst>
          </p:cNvPr>
          <p:cNvSpPr txBox="1"/>
          <p:nvPr/>
        </p:nvSpPr>
        <p:spPr>
          <a:xfrm>
            <a:off x="3843032" y="5162556"/>
            <a:ext cx="39660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5200" indent="-360000">
              <a:buFont typeface="Wingdings" panose="05000000000000000000" pitchFamily="2" charset="2"/>
              <a:buAutoNum type="circleNumWdWhitePlain" startAt="3"/>
            </a:pP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照顧者點選「收到」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9C1518B-4806-3099-4DD4-81FE76FD1F55}"/>
              </a:ext>
            </a:extLst>
          </p:cNvPr>
          <p:cNvSpPr txBox="1"/>
          <p:nvPr/>
        </p:nvSpPr>
        <p:spPr>
          <a:xfrm>
            <a:off x="3747655" y="5626696"/>
            <a:ext cx="48667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2400" indent="-360000">
              <a:buFont typeface="Wingdings" panose="05000000000000000000" pitchFamily="2" charset="2"/>
              <a:buAutoNum type="circleNumWdWhitePlain" startAt="4"/>
            </a:pP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裝置接收到通知蜂鳴器響起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6678B06-7F5B-2709-601B-110792C07119}"/>
              </a:ext>
            </a:extLst>
          </p:cNvPr>
          <p:cNvSpPr txBox="1"/>
          <p:nvPr/>
        </p:nvSpPr>
        <p:spPr>
          <a:xfrm>
            <a:off x="5406652" y="1659997"/>
            <a:ext cx="590112" cy="4770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②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475C801-248D-4B04-4D4F-86CC02D65528}"/>
              </a:ext>
            </a:extLst>
          </p:cNvPr>
          <p:cNvSpPr txBox="1"/>
          <p:nvPr/>
        </p:nvSpPr>
        <p:spPr>
          <a:xfrm>
            <a:off x="5406651" y="3224663"/>
            <a:ext cx="590113" cy="4770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④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FBC548FE-34C4-65D2-5929-F04391CB0720}"/>
              </a:ext>
            </a:extLst>
          </p:cNvPr>
          <p:cNvSpPr txBox="1"/>
          <p:nvPr/>
        </p:nvSpPr>
        <p:spPr>
          <a:xfrm>
            <a:off x="3770323" y="900736"/>
            <a:ext cx="573962" cy="477054"/>
          </a:xfrm>
          <a:prstGeom prst="rect">
            <a:avLst/>
          </a:prstGeom>
          <a:solidFill>
            <a:srgbClr val="FFFF99"/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lnSpc>
                <a:spcPts val="3000"/>
              </a:lnSpc>
            </a:pPr>
            <a:r>
              <a:rPr lang="zh-TW" altLang="en-US" dirty="0"/>
              <a:t>①</a:t>
            </a:r>
          </a:p>
        </p:txBody>
      </p:sp>
      <p:pic>
        <p:nvPicPr>
          <p:cNvPr id="11" name="圖片 10" descr="一張含有 文字, 螢幕擷取畫面, 行動電話, 行動裝置 的圖片&#10;&#10;自動產生的描述">
            <a:extLst>
              <a:ext uri="{FF2B5EF4-FFF2-40B4-BE49-F238E27FC236}">
                <a16:creationId xmlns:a16="http://schemas.microsoft.com/office/drawing/2014/main" id="{CCDEEFF8-94EE-1851-65AB-34071CA0C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745" y="1154723"/>
            <a:ext cx="2549861" cy="5185124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C894A7-CF66-790C-FF37-D4330D3D110C}"/>
              </a:ext>
            </a:extLst>
          </p:cNvPr>
          <p:cNvCxnSpPr>
            <a:cxnSpLocks/>
          </p:cNvCxnSpPr>
          <p:nvPr/>
        </p:nvCxnSpPr>
        <p:spPr>
          <a:xfrm flipH="1">
            <a:off x="9760858" y="2691187"/>
            <a:ext cx="1025333" cy="70484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3780F2B-D1B1-CB71-6E6E-C5C7EC679BCD}"/>
              </a:ext>
            </a:extLst>
          </p:cNvPr>
          <p:cNvSpPr txBox="1"/>
          <p:nvPr/>
        </p:nvSpPr>
        <p:spPr>
          <a:xfrm>
            <a:off x="10796032" y="2300092"/>
            <a:ext cx="561618" cy="477054"/>
          </a:xfrm>
          <a:prstGeom prst="rect">
            <a:avLst/>
          </a:prstGeom>
          <a:solidFill>
            <a:srgbClr val="FFFF99"/>
          </a:solidFill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③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BB2E119-747F-095F-4923-296ED01575E7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895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30" grpId="0"/>
      <p:bldP spid="31" grpId="0"/>
      <p:bldP spid="33" grpId="0"/>
      <p:bldP spid="35" grpId="0" animBg="1"/>
      <p:bldP spid="36" grpId="0" animBg="1"/>
      <p:bldP spid="3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2F5AEE2-B409-FDC7-C1C8-26C321782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5" name="组合 24">
            <a:extLst>
              <a:ext uri="{FF2B5EF4-FFF2-40B4-BE49-F238E27FC236}">
                <a16:creationId xmlns:a16="http://schemas.microsoft.com/office/drawing/2014/main" id="{DA7DBAA7-639E-9CF9-D321-B27AA0DDDE5E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9208648-07B6-BC5A-8575-AF49BA88816B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成品展示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7" name="0 _4">
              <a:extLst>
                <a:ext uri="{FF2B5EF4-FFF2-40B4-BE49-F238E27FC236}">
                  <a16:creationId xmlns:a16="http://schemas.microsoft.com/office/drawing/2014/main" id="{EF481E42-1223-C495-0393-F86CF5579397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DF49DDD-AA30-545E-06AF-2CDDC8C494D8}"/>
              </a:ext>
            </a:extLst>
          </p:cNvPr>
          <p:cNvSpPr txBox="1"/>
          <p:nvPr/>
        </p:nvSpPr>
        <p:spPr>
          <a:xfrm>
            <a:off x="295632" y="6268712"/>
            <a:ext cx="3923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鄭佳宜、陳姸甄、周東圻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IOT">
            <a:hlinkClick r:id="" action="ppaction://media"/>
            <a:extLst>
              <a:ext uri="{FF2B5EF4-FFF2-40B4-BE49-F238E27FC236}">
                <a16:creationId xmlns:a16="http://schemas.microsoft.com/office/drawing/2014/main" id="{6D9D0FCA-FA23-5E29-722F-8251E6816A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3664268" y="-1014645"/>
            <a:ext cx="5064790" cy="900407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FBD214-7F4A-5886-EDA3-605B7019DD1E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57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BDE52D8-8517-DB16-AD06-688856E9F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3945EB33-40EC-25E7-E48E-A601D3794C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6" name="文本框 17">
            <a:extLst>
              <a:ext uri="{FF2B5EF4-FFF2-40B4-BE49-F238E27FC236}">
                <a16:creationId xmlns:a16="http://schemas.microsoft.com/office/drawing/2014/main" id="{4AF661A3-FA2C-8713-B862-5B204F462F9F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7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7" name="菱形 6">
            <a:extLst>
              <a:ext uri="{FF2B5EF4-FFF2-40B4-BE49-F238E27FC236}">
                <a16:creationId xmlns:a16="http://schemas.microsoft.com/office/drawing/2014/main" id="{BE4CD69B-4484-A932-54E2-38DD6FDCA80E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4C94CAFE-6DC0-4539-0F46-B61B860D4E5B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A473B23C-DFA0-1937-4D49-E5CD77CCD663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結論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0A9E250D-7433-EA9C-632D-C6E1320F49E4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07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DC01D71-41CD-A439-4DD7-3CBD50D8FAE6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83F49B-FBA1-306D-87CD-98E6CF60EBEE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710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FB30D229-B1C2-4A8A-95A2-90D42848E7D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33" name="组合 43">
            <a:extLst>
              <a:ext uri="{FF2B5EF4-FFF2-40B4-BE49-F238E27FC236}">
                <a16:creationId xmlns:a16="http://schemas.microsoft.com/office/drawing/2014/main" id="{0313FB6E-91FC-D20A-A8B1-C8F4DFA54A49}"/>
              </a:ext>
            </a:extLst>
          </p:cNvPr>
          <p:cNvGrpSpPr/>
          <p:nvPr/>
        </p:nvGrpSpPr>
        <p:grpSpPr>
          <a:xfrm>
            <a:off x="3424460" y="444960"/>
            <a:ext cx="5544407" cy="617980"/>
            <a:chOff x="551593" y="721739"/>
            <a:chExt cx="5544407" cy="61798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5EF3AD5-B49B-137D-1134-8FBDAB5F42A5}"/>
                </a:ext>
              </a:extLst>
            </p:cNvPr>
            <p:cNvSpPr/>
            <p:nvPr/>
          </p:nvSpPr>
          <p:spPr>
            <a:xfrm>
              <a:off x="551593" y="721739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結論</a:t>
              </a:r>
              <a:endPara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35" name="0 _4">
              <a:extLst>
                <a:ext uri="{FF2B5EF4-FFF2-40B4-BE49-F238E27FC236}">
                  <a16:creationId xmlns:a16="http://schemas.microsoft.com/office/drawing/2014/main" id="{7247CB3E-BC19-9E56-9488-F8698C8B711F}"/>
                </a:ext>
              </a:extLst>
            </p:cNvPr>
            <p:cNvCxnSpPr/>
            <p:nvPr/>
          </p:nvCxnSpPr>
          <p:spPr>
            <a:xfrm>
              <a:off x="715475" y="1339719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556855FD-CFC1-85DA-319D-2C97A9ABE9EE}"/>
              </a:ext>
            </a:extLst>
          </p:cNvPr>
          <p:cNvGrpSpPr/>
          <p:nvPr/>
        </p:nvGrpSpPr>
        <p:grpSpPr>
          <a:xfrm>
            <a:off x="1256724" y="2124281"/>
            <a:ext cx="9904561" cy="3264637"/>
            <a:chOff x="1256724" y="2124281"/>
            <a:chExt cx="9904561" cy="3264637"/>
          </a:xfrm>
        </p:grpSpPr>
        <p:sp>
          <p:nvSpPr>
            <p:cNvPr id="37" name="Rounded Rectangle 2">
              <a:extLst>
                <a:ext uri="{FF2B5EF4-FFF2-40B4-BE49-F238E27FC236}">
                  <a16:creationId xmlns:a16="http://schemas.microsoft.com/office/drawing/2014/main" id="{3B334D06-C4EE-0815-C648-4208336EF6E1}"/>
                </a:ext>
              </a:extLst>
            </p:cNvPr>
            <p:cNvSpPr/>
            <p:nvPr/>
          </p:nvSpPr>
          <p:spPr>
            <a:xfrm>
              <a:off x="1270301" y="2124282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8" name="Rounded Rectangle 9">
              <a:extLst>
                <a:ext uri="{FF2B5EF4-FFF2-40B4-BE49-F238E27FC236}">
                  <a16:creationId xmlns:a16="http://schemas.microsoft.com/office/drawing/2014/main" id="{11198ECC-D49A-F3E0-AB04-54BC7DFA4959}"/>
                </a:ext>
              </a:extLst>
            </p:cNvPr>
            <p:cNvSpPr/>
            <p:nvPr/>
          </p:nvSpPr>
          <p:spPr>
            <a:xfrm>
              <a:off x="1256724" y="2124281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BF5D60EF-980C-172B-8A8E-10B4797DB666}"/>
                </a:ext>
              </a:extLst>
            </p:cNvPr>
            <p:cNvSpPr/>
            <p:nvPr/>
          </p:nvSpPr>
          <p:spPr>
            <a:xfrm>
              <a:off x="3745873" y="2124282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0" name="Rounded Rectangle 10">
              <a:extLst>
                <a:ext uri="{FF2B5EF4-FFF2-40B4-BE49-F238E27FC236}">
                  <a16:creationId xmlns:a16="http://schemas.microsoft.com/office/drawing/2014/main" id="{62C58520-5706-CC18-8647-756D0DE72045}"/>
                </a:ext>
              </a:extLst>
            </p:cNvPr>
            <p:cNvSpPr/>
            <p:nvPr/>
          </p:nvSpPr>
          <p:spPr>
            <a:xfrm>
              <a:off x="3745873" y="2124282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1" name="Rounded Rectangle 4">
              <a:extLst>
                <a:ext uri="{FF2B5EF4-FFF2-40B4-BE49-F238E27FC236}">
                  <a16:creationId xmlns:a16="http://schemas.microsoft.com/office/drawing/2014/main" id="{D451E2C6-0FE2-28E4-4B1F-0DFE6610293A}"/>
                </a:ext>
              </a:extLst>
            </p:cNvPr>
            <p:cNvSpPr/>
            <p:nvPr/>
          </p:nvSpPr>
          <p:spPr>
            <a:xfrm>
              <a:off x="6221449" y="2124282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2" name="Rounded Rectangle 11">
              <a:extLst>
                <a:ext uri="{FF2B5EF4-FFF2-40B4-BE49-F238E27FC236}">
                  <a16:creationId xmlns:a16="http://schemas.microsoft.com/office/drawing/2014/main" id="{87FB916B-29D7-D24B-A324-87AB1C3E3FF3}"/>
                </a:ext>
              </a:extLst>
            </p:cNvPr>
            <p:cNvSpPr/>
            <p:nvPr/>
          </p:nvSpPr>
          <p:spPr>
            <a:xfrm>
              <a:off x="6221449" y="2124282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3" name="Rounded Rectangle 5">
              <a:extLst>
                <a:ext uri="{FF2B5EF4-FFF2-40B4-BE49-F238E27FC236}">
                  <a16:creationId xmlns:a16="http://schemas.microsoft.com/office/drawing/2014/main" id="{1A6733AF-F0B9-52C9-7710-FE8E7AD54263}"/>
                </a:ext>
              </a:extLst>
            </p:cNvPr>
            <p:cNvSpPr/>
            <p:nvPr/>
          </p:nvSpPr>
          <p:spPr>
            <a:xfrm>
              <a:off x="8697022" y="2124282"/>
              <a:ext cx="2121921" cy="3264636"/>
            </a:xfrm>
            <a:prstGeom prst="roundRect">
              <a:avLst>
                <a:gd name="adj" fmla="val 777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559F5D5E-44D1-CDB8-6C19-5848C34D6F68}"/>
                </a:ext>
              </a:extLst>
            </p:cNvPr>
            <p:cNvSpPr/>
            <p:nvPr/>
          </p:nvSpPr>
          <p:spPr>
            <a:xfrm>
              <a:off x="8697022" y="2124282"/>
              <a:ext cx="2121921" cy="1679855"/>
            </a:xfrm>
            <a:prstGeom prst="roundRect">
              <a:avLst>
                <a:gd name="adj" fmla="val 7770"/>
              </a:avLst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6630">
                <a:defRPr/>
              </a:pPr>
              <a:endParaRPr lang="en-US" sz="319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E1DFA09-D738-75F2-AA24-5650E748D718}"/>
                </a:ext>
              </a:extLst>
            </p:cNvPr>
            <p:cNvSpPr txBox="1"/>
            <p:nvPr/>
          </p:nvSpPr>
          <p:spPr>
            <a:xfrm>
              <a:off x="1559959" y="4275049"/>
              <a:ext cx="1617025" cy="601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4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TW" altLang="en-US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即時救援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EF2299F-80FF-7C2B-3FC3-4D891E29157F}"/>
                </a:ext>
              </a:extLst>
            </p:cNvPr>
            <p:cNvSpPr txBox="1"/>
            <p:nvPr/>
          </p:nvSpPr>
          <p:spPr>
            <a:xfrm>
              <a:off x="4051270" y="3986510"/>
              <a:ext cx="1583048" cy="1178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base">
                <a:lnSpc>
                  <a:spcPts val="4500"/>
                </a:lnSpc>
              </a:pPr>
              <a:r>
                <a:rPr lang="zh-TW" altLang="en-US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長輩狀況</a:t>
              </a:r>
              <a:endParaRPr lang="en-US" altLang="zh-TW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fontAlgn="base">
                <a:lnSpc>
                  <a:spcPts val="4500"/>
                </a:lnSpc>
              </a:pPr>
              <a:r>
                <a:rPr lang="zh-TW" altLang="en-US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</a:t>
              </a:r>
              <a:r>
                <a:rPr lang="zh-TW" altLang="en-US" sz="260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</a:t>
              </a:r>
              <a:r>
                <a:rPr lang="zh-TW" altLang="en-US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提醒</a:t>
              </a:r>
              <a:endParaRPr lang="en-US" altLang="zh-TW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2EA1EADC-7AEA-FD03-7A31-8D14B783A16A}"/>
                </a:ext>
              </a:extLst>
            </p:cNvPr>
            <p:cNvSpPr txBox="1"/>
            <p:nvPr/>
          </p:nvSpPr>
          <p:spPr>
            <a:xfrm>
              <a:off x="6059017" y="3986508"/>
              <a:ext cx="2446784" cy="1178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fontAlgn="base">
                <a:lnSpc>
                  <a:spcPts val="4500"/>
                </a:lnSpc>
              </a:pPr>
              <a:r>
                <a:rPr lang="en-US" altLang="zh-TW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聊天陪伴</a:t>
              </a:r>
              <a:endParaRPr lang="en-US" altLang="zh-TW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 fontAlgn="base">
                <a:lnSpc>
                  <a:spcPts val="4500"/>
                </a:lnSpc>
              </a:pPr>
              <a:r>
                <a:rPr lang="zh-TW" altLang="en-US" sz="2600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減少憂鬱發生</a:t>
              </a:r>
              <a:endParaRPr lang="en-US" altLang="zh-TW" sz="26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56CAA04F-3DEC-7C2E-11C5-7AF2F5F744AD}"/>
                </a:ext>
              </a:extLst>
            </p:cNvPr>
            <p:cNvSpPr txBox="1"/>
            <p:nvPr/>
          </p:nvSpPr>
          <p:spPr>
            <a:xfrm>
              <a:off x="8440495" y="3986510"/>
              <a:ext cx="2720790" cy="1178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indent="-457200" fontAlgn="base">
                <a:lnSpc>
                  <a:spcPts val="4500"/>
                </a:lnSpc>
                <a:buFont typeface="Arial" panose="020B0604020202020204" pitchFamily="34" charset="0"/>
                <a:buChar char="•"/>
                <a:defRPr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defRPr>
              </a:lvl1pPr>
            </a:lstStyle>
            <a:p>
              <a:pPr indent="0" algn="ctr">
                <a:buNone/>
              </a:pPr>
              <a:r>
                <a:rPr lang="zh-TW" altLang="en-US" sz="2600" dirty="0"/>
                <a:t>更高的</a:t>
              </a:r>
              <a:endParaRPr lang="en-US" altLang="zh-TW" sz="2600" dirty="0"/>
            </a:p>
            <a:p>
              <a:pPr indent="0" algn="ctr">
                <a:buNone/>
              </a:pPr>
              <a:r>
                <a:rPr lang="zh-TW" altLang="en-US" sz="2600" dirty="0"/>
                <a:t>生活品質</a:t>
              </a:r>
            </a:p>
          </p:txBody>
        </p:sp>
        <p:pic>
          <p:nvPicPr>
            <p:cNvPr id="49" name="圖片 48" descr="一張含有 黑色, 白色, 設計 的圖片&#10;&#10;自動產生的描述">
              <a:extLst>
                <a:ext uri="{FF2B5EF4-FFF2-40B4-BE49-F238E27FC236}">
                  <a16:creationId xmlns:a16="http://schemas.microsoft.com/office/drawing/2014/main" id="{5314A4C8-F4DA-9DB9-89D3-7ACCAFB48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2048" y="2659409"/>
              <a:ext cx="688111" cy="688111"/>
            </a:xfrm>
            <a:prstGeom prst="rect">
              <a:avLst/>
            </a:prstGeom>
          </p:spPr>
        </p:pic>
        <p:pic>
          <p:nvPicPr>
            <p:cNvPr id="50" name="圖片 49" descr="一張含有 標誌, 符號, 字型, 圖形 的圖片&#10;&#10;自動產生的描述">
              <a:extLst>
                <a:ext uri="{FF2B5EF4-FFF2-40B4-BE49-F238E27FC236}">
                  <a16:creationId xmlns:a16="http://schemas.microsoft.com/office/drawing/2014/main" id="{BF7665F7-FFA3-8C9D-29A6-72A2CCA4A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181" y="2659408"/>
              <a:ext cx="658157" cy="658157"/>
            </a:xfrm>
            <a:prstGeom prst="rect">
              <a:avLst/>
            </a:prstGeom>
          </p:spPr>
        </p:pic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80D587C-5947-4058-E37E-D1EFF4A8850C}"/>
                </a:ext>
              </a:extLst>
            </p:cNvPr>
            <p:cNvSpPr/>
            <p:nvPr/>
          </p:nvSpPr>
          <p:spPr>
            <a:xfrm>
              <a:off x="7431525" y="2860615"/>
              <a:ext cx="51607" cy="28133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FF25D53-9558-C678-E1E3-89129BBC3974}"/>
                </a:ext>
              </a:extLst>
            </p:cNvPr>
            <p:cNvSpPr/>
            <p:nvPr/>
          </p:nvSpPr>
          <p:spPr>
            <a:xfrm>
              <a:off x="7316816" y="2777061"/>
              <a:ext cx="51607" cy="508823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拱形 52">
              <a:extLst>
                <a:ext uri="{FF2B5EF4-FFF2-40B4-BE49-F238E27FC236}">
                  <a16:creationId xmlns:a16="http://schemas.microsoft.com/office/drawing/2014/main" id="{7E574AFC-3DE9-A090-9962-62B1D891CCBA}"/>
                </a:ext>
              </a:extLst>
            </p:cNvPr>
            <p:cNvSpPr/>
            <p:nvPr/>
          </p:nvSpPr>
          <p:spPr>
            <a:xfrm flipV="1">
              <a:off x="9662080" y="2905125"/>
              <a:ext cx="235984" cy="235135"/>
            </a:xfrm>
            <a:prstGeom prst="blockArc">
              <a:avLst>
                <a:gd name="adj1" fmla="val 10662565"/>
                <a:gd name="adj2" fmla="val 155769"/>
                <a:gd name="adj3" fmla="val 18965"/>
              </a:avLst>
            </a:prstGeom>
            <a:solidFill>
              <a:srgbClr val="FFC000"/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54" name="圖片 53" descr="一張含有 標誌, 符號, 白色, 圖形 的圖片&#10;&#10;自動產生的描述">
              <a:extLst>
                <a:ext uri="{FF2B5EF4-FFF2-40B4-BE49-F238E27FC236}">
                  <a16:creationId xmlns:a16="http://schemas.microsoft.com/office/drawing/2014/main" id="{168D5D88-B671-EFC7-D077-9AC330961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9708" y="2574448"/>
              <a:ext cx="696454" cy="696454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C7A324D1-045F-2190-96A7-A0CE9A2330E6}"/>
                </a:ext>
              </a:extLst>
            </p:cNvPr>
            <p:cNvSpPr/>
            <p:nvPr/>
          </p:nvSpPr>
          <p:spPr>
            <a:xfrm>
              <a:off x="2271506" y="2636221"/>
              <a:ext cx="45719" cy="7566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DD60ED3-459E-B3C7-DE7C-6D9B86C29ADF}"/>
                </a:ext>
              </a:extLst>
            </p:cNvPr>
            <p:cNvSpPr/>
            <p:nvPr/>
          </p:nvSpPr>
          <p:spPr>
            <a:xfrm rot="2736797">
              <a:off x="2483331" y="2733013"/>
              <a:ext cx="47951" cy="74055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3C1C937-D2CC-5339-4535-16C0B6BD4EC9}"/>
                </a:ext>
              </a:extLst>
            </p:cNvPr>
            <p:cNvSpPr/>
            <p:nvPr/>
          </p:nvSpPr>
          <p:spPr>
            <a:xfrm rot="18939847">
              <a:off x="2059748" y="2728832"/>
              <a:ext cx="45719" cy="7566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8" name="圖片 57" descr="一張含有 符號, 圓形, 字型, 標誌 的圖片&#10;&#10;自動產生的描述">
              <a:extLst>
                <a:ext uri="{FF2B5EF4-FFF2-40B4-BE49-F238E27FC236}">
                  <a16:creationId xmlns:a16="http://schemas.microsoft.com/office/drawing/2014/main" id="{7E01BCE6-2330-C115-0E14-E1BF6CFD5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491" y="2612773"/>
              <a:ext cx="673111" cy="673111"/>
            </a:xfrm>
            <a:prstGeom prst="rect">
              <a:avLst/>
            </a:prstGeom>
          </p:spPr>
        </p:pic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1D69A9F7-84E8-A243-8436-2EAC1B2CABD7}"/>
                </a:ext>
              </a:extLst>
            </p:cNvPr>
            <p:cNvSpPr/>
            <p:nvPr/>
          </p:nvSpPr>
          <p:spPr>
            <a:xfrm>
              <a:off x="4746740" y="2893770"/>
              <a:ext cx="107513" cy="107513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58223600-5BF3-6F02-21C2-0AD9240ABAAE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陳暄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4064AB-3F60-95F2-CD9A-46EFF5393557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49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F2F351-722F-AC5E-58D5-1F1B777172EF}"/>
              </a:ext>
            </a:extLst>
          </p:cNvPr>
          <p:cNvSpPr txBox="1"/>
          <p:nvPr/>
        </p:nvSpPr>
        <p:spPr>
          <a:xfrm>
            <a:off x="4319036" y="2396668"/>
            <a:ext cx="33009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Q&amp;A</a:t>
            </a:r>
            <a:endParaRPr lang="zh-TW" altLang="en-US" sz="100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0E0004-C03F-209F-004C-0BD35494C9E4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969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ACC3DB4-C813-AF5F-5AA6-1F03DCB9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529199"/>
              </p:ext>
            </p:extLst>
          </p:nvPr>
        </p:nvGraphicFramePr>
        <p:xfrm>
          <a:off x="1253834" y="1696592"/>
          <a:ext cx="9836728" cy="4052900"/>
        </p:xfrm>
        <a:graphic>
          <a:graphicData uri="http://schemas.openxmlformats.org/drawingml/2006/table">
            <a:tbl>
              <a:tblPr firstRow="1" bandRow="1"/>
              <a:tblGrid>
                <a:gridCol w="2349079">
                  <a:extLst>
                    <a:ext uri="{9D8B030D-6E8A-4147-A177-3AD203B41FA5}">
                      <a16:colId xmlns:a16="http://schemas.microsoft.com/office/drawing/2014/main" val="3110358646"/>
                    </a:ext>
                  </a:extLst>
                </a:gridCol>
                <a:gridCol w="7487649">
                  <a:extLst>
                    <a:ext uri="{9D8B030D-6E8A-4147-A177-3AD203B41FA5}">
                      <a16:colId xmlns:a16="http://schemas.microsoft.com/office/drawing/2014/main" val="110415460"/>
                    </a:ext>
                  </a:extLst>
                </a:gridCol>
              </a:tblGrid>
              <a:tr h="4083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姓名</a:t>
                      </a:r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工作內容</a:t>
                      </a:r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034141"/>
                  </a:ext>
                </a:extLst>
              </a:tr>
              <a:tr h="722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組長：鄭佳宜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後端開發、資料庫維護、硬體開發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採買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組裝、文件製作、</a:t>
                      </a:r>
                      <a:endParaRPr lang="en-US" altLang="zh-TW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l"/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分配組內工作事宜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532850"/>
                  </a:ext>
                </a:extLst>
              </a:tr>
              <a:tr h="722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組員：陳家寧</a:t>
                      </a:r>
                      <a:endParaRPr lang="en-US" altLang="zh-TW" sz="20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UI/UX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設計、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Logo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製作、文件製作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9463023"/>
                  </a:ext>
                </a:extLst>
              </a:tr>
              <a:tr h="7546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組員：周東圻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後端開發、伺服器維護、資料庫建置、硬體開發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組裝、文件製作</a:t>
                      </a:r>
                      <a:endParaRPr lang="en-US" altLang="zh-TW" sz="2000" b="0" i="0" u="none" strike="noStrike" kern="1200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algn="l"/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、解決成員技術疑問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7989513"/>
                  </a:ext>
                </a:extLst>
              </a:tr>
              <a:tr h="7224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組員：陳</a:t>
                      </a:r>
                      <a:r>
                        <a:rPr lang="en-US" altLang="zh-TW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   </a:t>
                      </a:r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暄</a:t>
                      </a:r>
                      <a:endParaRPr lang="en-US" altLang="zh-TW" sz="20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UI/UX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設計、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Line Bot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、簡報製作</a:t>
                      </a:r>
                      <a:endParaRPr lang="zh-TW" altLang="en-US" sz="2000" kern="12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2407374"/>
                  </a:ext>
                </a:extLst>
              </a:tr>
              <a:tr h="72247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組員：陳姸甄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後端開發、硬體開發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/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提供、</a:t>
                      </a:r>
                      <a:r>
                        <a:rPr lang="en-US" altLang="zh-TW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Line Bot</a:t>
                      </a:r>
                      <a:r>
                        <a:rPr lang="zh-TW" altLang="en-US" sz="2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、影片剪輯</a:t>
                      </a:r>
                      <a:endParaRPr lang="zh-TW" altLang="en-US" sz="200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038152"/>
                  </a:ext>
                </a:extLst>
              </a:tr>
            </a:tbl>
          </a:graphicData>
        </a:graphic>
      </p:graphicFrame>
      <p:grpSp>
        <p:nvGrpSpPr>
          <p:cNvPr id="8" name="组合 24">
            <a:extLst>
              <a:ext uri="{FF2B5EF4-FFF2-40B4-BE49-F238E27FC236}">
                <a16:creationId xmlns:a16="http://schemas.microsoft.com/office/drawing/2014/main" id="{1616E23D-A72D-DA90-B01F-3BF2F1DE9D0E}"/>
              </a:ext>
            </a:extLst>
          </p:cNvPr>
          <p:cNvGrpSpPr/>
          <p:nvPr/>
        </p:nvGrpSpPr>
        <p:grpSpPr>
          <a:xfrm>
            <a:off x="3399995" y="400223"/>
            <a:ext cx="5544407" cy="617980"/>
            <a:chOff x="551593" y="497013"/>
            <a:chExt cx="5544407" cy="617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901977-8ADD-9BB1-1642-F1B9F1D4B96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3200" dirty="0">
                  <a:solidFill>
                    <a:srgbClr val="3B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工作分配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0" name="0 _4">
              <a:extLst>
                <a:ext uri="{FF2B5EF4-FFF2-40B4-BE49-F238E27FC236}">
                  <a16:creationId xmlns:a16="http://schemas.microsoft.com/office/drawing/2014/main" id="{EB75A5A5-6DA1-CCEE-D706-31B7B1FD8966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C14772-31D4-0817-BCF4-673FA9CC802E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34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420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8" name="组合 24">
            <a:extLst>
              <a:ext uri="{FF2B5EF4-FFF2-40B4-BE49-F238E27FC236}">
                <a16:creationId xmlns:a16="http://schemas.microsoft.com/office/drawing/2014/main" id="{1616E23D-A72D-DA90-B01F-3BF2F1DE9D0E}"/>
              </a:ext>
            </a:extLst>
          </p:cNvPr>
          <p:cNvGrpSpPr/>
          <p:nvPr/>
        </p:nvGrpSpPr>
        <p:grpSpPr>
          <a:xfrm>
            <a:off x="3429024" y="95423"/>
            <a:ext cx="5544407" cy="617980"/>
            <a:chOff x="551593" y="497013"/>
            <a:chExt cx="5544407" cy="6179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2901977-8ADD-9BB1-1642-F1B9F1D4B96E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資料庫規劃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0" name="0 _4">
              <a:extLst>
                <a:ext uri="{FF2B5EF4-FFF2-40B4-BE49-F238E27FC236}">
                  <a16:creationId xmlns:a16="http://schemas.microsoft.com/office/drawing/2014/main" id="{EB75A5A5-6DA1-CCEE-D706-31B7B1FD8966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圖片 33" descr="一張含有 螢幕擷取畫面, 圖表, 文字, 設計 的圖片&#10;&#10;自動產生的描述">
            <a:extLst>
              <a:ext uri="{FF2B5EF4-FFF2-40B4-BE49-F238E27FC236}">
                <a16:creationId xmlns:a16="http://schemas.microsoft.com/office/drawing/2014/main" id="{DDEBC081-0FB8-1980-E4D9-3938BE8B8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19163"/>
            <a:ext cx="9383486" cy="583196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F459B9-9DF2-DDE1-7629-C2F494DD8023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0081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A436457-4A21-6E23-8DF2-598179F0F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79" y="1267787"/>
            <a:ext cx="10812329" cy="4668501"/>
          </a:xfrm>
          <a:prstGeom prst="rect">
            <a:avLst/>
          </a:prstGeom>
        </p:spPr>
      </p:pic>
      <p:grpSp>
        <p:nvGrpSpPr>
          <p:cNvPr id="11" name="组合 43">
            <a:extLst>
              <a:ext uri="{FF2B5EF4-FFF2-40B4-BE49-F238E27FC236}">
                <a16:creationId xmlns:a16="http://schemas.microsoft.com/office/drawing/2014/main" id="{D6D2D2E7-80A7-9FAA-C99B-2A8B9B256C69}"/>
              </a:ext>
            </a:extLst>
          </p:cNvPr>
          <p:cNvGrpSpPr/>
          <p:nvPr/>
        </p:nvGrpSpPr>
        <p:grpSpPr>
          <a:xfrm>
            <a:off x="3424460" y="324904"/>
            <a:ext cx="5544407" cy="617980"/>
            <a:chOff x="551593" y="721739"/>
            <a:chExt cx="5544407" cy="6179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85C55B-ACCB-A8D9-448F-410D465A52CA}"/>
                </a:ext>
              </a:extLst>
            </p:cNvPr>
            <p:cNvSpPr/>
            <p:nvPr/>
          </p:nvSpPr>
          <p:spPr>
            <a:xfrm>
              <a:off x="551593" y="721739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GitHub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進度</a:t>
              </a:r>
              <a:endPara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4" name="0 _4">
              <a:extLst>
                <a:ext uri="{FF2B5EF4-FFF2-40B4-BE49-F238E27FC236}">
                  <a16:creationId xmlns:a16="http://schemas.microsoft.com/office/drawing/2014/main" id="{95109E26-4DDB-0C56-9E5C-5B71B6968587}"/>
                </a:ext>
              </a:extLst>
            </p:cNvPr>
            <p:cNvCxnSpPr/>
            <p:nvPr/>
          </p:nvCxnSpPr>
          <p:spPr>
            <a:xfrm>
              <a:off x="715475" y="1339719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0EC0A6-6464-4F4F-71AA-5CAABED0E394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256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11" name="组合 43">
            <a:extLst>
              <a:ext uri="{FF2B5EF4-FFF2-40B4-BE49-F238E27FC236}">
                <a16:creationId xmlns:a16="http://schemas.microsoft.com/office/drawing/2014/main" id="{D6D2D2E7-80A7-9FAA-C99B-2A8B9B256C69}"/>
              </a:ext>
            </a:extLst>
          </p:cNvPr>
          <p:cNvGrpSpPr/>
          <p:nvPr/>
        </p:nvGrpSpPr>
        <p:grpSpPr>
          <a:xfrm>
            <a:off x="3424460" y="444960"/>
            <a:ext cx="5544407" cy="617980"/>
            <a:chOff x="551593" y="721739"/>
            <a:chExt cx="5544407" cy="6179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85C55B-ACCB-A8D9-448F-410D465A52CA}"/>
                </a:ext>
              </a:extLst>
            </p:cNvPr>
            <p:cNvSpPr/>
            <p:nvPr/>
          </p:nvSpPr>
          <p:spPr>
            <a:xfrm>
              <a:off x="551593" y="721739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GitHub</a:t>
              </a: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進度</a:t>
              </a:r>
              <a:endPara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4" name="0 _4">
              <a:extLst>
                <a:ext uri="{FF2B5EF4-FFF2-40B4-BE49-F238E27FC236}">
                  <a16:creationId xmlns:a16="http://schemas.microsoft.com/office/drawing/2014/main" id="{95109E26-4DDB-0C56-9E5C-5B71B6968587}"/>
                </a:ext>
              </a:extLst>
            </p:cNvPr>
            <p:cNvCxnSpPr/>
            <p:nvPr/>
          </p:nvCxnSpPr>
          <p:spPr>
            <a:xfrm>
              <a:off x="715475" y="1339719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BA09D78E-7AA6-37B3-9D4E-C7532FA13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369473"/>
            <a:ext cx="11544300" cy="446513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5DACA2F-3E69-B847-4AA4-02A57B2B419E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872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>
            <a:extLst>
              <a:ext uri="{FF2B5EF4-FFF2-40B4-BE49-F238E27FC236}">
                <a16:creationId xmlns:a16="http://schemas.microsoft.com/office/drawing/2014/main" id="{DBEF9DD5-B86B-F699-E7D5-C01D187AA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9" name="文本框 17">
            <a:extLst>
              <a:ext uri="{FF2B5EF4-FFF2-40B4-BE49-F238E27FC236}">
                <a16:creationId xmlns:a16="http://schemas.microsoft.com/office/drawing/2014/main" id="{12C54EFF-779D-6332-77DE-1BE66B5A166D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1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菱形 9">
            <a:extLst>
              <a:ext uri="{FF2B5EF4-FFF2-40B4-BE49-F238E27FC236}">
                <a16:creationId xmlns:a16="http://schemas.microsoft.com/office/drawing/2014/main" id="{B8AC53C6-15E2-791C-6533-988AA668902A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菱形 10">
            <a:extLst>
              <a:ext uri="{FF2B5EF4-FFF2-40B4-BE49-F238E27FC236}">
                <a16:creationId xmlns:a16="http://schemas.microsoft.com/office/drawing/2014/main" id="{B913C35B-F9A0-4570-FFD8-C171278F17EF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B0E22221-D3AC-1D8B-94A2-F6749453E727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背 景 與 動 機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0846C6BD-F960-69E2-19F2-AFF7436AE2C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01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16CC97A-497E-D8DC-E33B-826FC88CC6E1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0A4787F-DEE3-A037-5DAA-D24341AEDEB8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05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11" name="组合 43">
            <a:extLst>
              <a:ext uri="{FF2B5EF4-FFF2-40B4-BE49-F238E27FC236}">
                <a16:creationId xmlns:a16="http://schemas.microsoft.com/office/drawing/2014/main" id="{D6D2D2E7-80A7-9FAA-C99B-2A8B9B256C69}"/>
              </a:ext>
            </a:extLst>
          </p:cNvPr>
          <p:cNvGrpSpPr/>
          <p:nvPr/>
        </p:nvGrpSpPr>
        <p:grpSpPr>
          <a:xfrm>
            <a:off x="3424460" y="444960"/>
            <a:ext cx="5544407" cy="617980"/>
            <a:chOff x="551593" y="721739"/>
            <a:chExt cx="5544407" cy="61798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85C55B-ACCB-A8D9-448F-410D465A52CA}"/>
                </a:ext>
              </a:extLst>
            </p:cNvPr>
            <p:cNvSpPr/>
            <p:nvPr/>
          </p:nvSpPr>
          <p:spPr>
            <a:xfrm>
              <a:off x="551593" y="721739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網路連線</a:t>
              </a:r>
              <a:endPara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14" name="0 _4">
              <a:extLst>
                <a:ext uri="{FF2B5EF4-FFF2-40B4-BE49-F238E27FC236}">
                  <a16:creationId xmlns:a16="http://schemas.microsoft.com/office/drawing/2014/main" id="{95109E26-4DDB-0C56-9E5C-5B71B6968587}"/>
                </a:ext>
              </a:extLst>
            </p:cNvPr>
            <p:cNvCxnSpPr/>
            <p:nvPr/>
          </p:nvCxnSpPr>
          <p:spPr>
            <a:xfrm>
              <a:off x="715475" y="1339719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3DEE52BC-FF8E-214C-904E-A72BF80AF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275" y="1155569"/>
            <a:ext cx="2525168" cy="547458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D9ECE823-0FCA-F3AD-93DD-F4298E5B4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2689" y="1155569"/>
            <a:ext cx="2525168" cy="547458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A298698-4FBF-478F-BAE4-D0D2AA7BC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9103" y="1155569"/>
            <a:ext cx="2525169" cy="547458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3104414-3E43-6C33-368F-FF637F746CBC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38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810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533400" y="614531"/>
            <a:ext cx="758536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</a:t>
            </a:r>
            <a:r>
              <a:rPr lang="zh-TW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i="0" u="none" strike="noStrike" dirty="0">
                <a:solidFill>
                  <a:srgbClr val="504D4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如何發送求救訊號？</a:t>
            </a:r>
            <a:endParaRPr lang="zh-TW" altLang="en-US" sz="3200" b="1" dirty="0">
              <a:solidFill>
                <a:srgbClr val="504D4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br>
              <a:rPr lang="zh-TW" altLang="en-US" sz="1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471055" y="1600200"/>
            <a:ext cx="17387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A7143B57-B441-4AD9-4AB3-C13855DAC7A4}"/>
              </a:ext>
            </a:extLst>
          </p:cNvPr>
          <p:cNvSpPr/>
          <p:nvPr/>
        </p:nvSpPr>
        <p:spPr>
          <a:xfrm>
            <a:off x="1106544" y="3586256"/>
            <a:ext cx="697084" cy="6970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IOT</a:t>
            </a:r>
            <a:endParaRPr lang="zh-TW" altLang="en-US" sz="2000" b="1" dirty="0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D87CE18D-DD08-1492-2BAE-2C35B2424C4A}"/>
              </a:ext>
            </a:extLst>
          </p:cNvPr>
          <p:cNvSpPr/>
          <p:nvPr/>
        </p:nvSpPr>
        <p:spPr>
          <a:xfrm>
            <a:off x="1932969" y="3745864"/>
            <a:ext cx="886834" cy="138526"/>
          </a:xfrm>
          <a:prstGeom prst="rightArrow">
            <a:avLst>
              <a:gd name="adj1" fmla="val 3443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FA45CD5D-8C51-7375-B5B0-670DD4B06808}"/>
              </a:ext>
            </a:extLst>
          </p:cNvPr>
          <p:cNvSpPr/>
          <p:nvPr/>
        </p:nvSpPr>
        <p:spPr>
          <a:xfrm flipH="1">
            <a:off x="1936987" y="4005166"/>
            <a:ext cx="882816" cy="152234"/>
          </a:xfrm>
          <a:prstGeom prst="rightArrow">
            <a:avLst>
              <a:gd name="adj1" fmla="val 28758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語音泡泡: 圓角矩形 48">
            <a:extLst>
              <a:ext uri="{FF2B5EF4-FFF2-40B4-BE49-F238E27FC236}">
                <a16:creationId xmlns:a16="http://schemas.microsoft.com/office/drawing/2014/main" id="{5E381231-1E84-64F5-887B-FDE5685FD9BF}"/>
              </a:ext>
            </a:extLst>
          </p:cNvPr>
          <p:cNvSpPr/>
          <p:nvPr/>
        </p:nvSpPr>
        <p:spPr>
          <a:xfrm>
            <a:off x="1970459" y="3353583"/>
            <a:ext cx="697084" cy="33189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HELP</a:t>
            </a:r>
            <a:endParaRPr lang="zh-TW" altLang="en-US" sz="1600" b="1" dirty="0"/>
          </a:p>
        </p:txBody>
      </p:sp>
      <p:sp>
        <p:nvSpPr>
          <p:cNvPr id="50" name="語音泡泡: 圓角矩形 49">
            <a:extLst>
              <a:ext uri="{FF2B5EF4-FFF2-40B4-BE49-F238E27FC236}">
                <a16:creationId xmlns:a16="http://schemas.microsoft.com/office/drawing/2014/main" id="{FF7CB8B7-C64D-A3CA-8586-DCAED3A4D611}"/>
              </a:ext>
            </a:extLst>
          </p:cNvPr>
          <p:cNvSpPr/>
          <p:nvPr/>
        </p:nvSpPr>
        <p:spPr>
          <a:xfrm flipV="1">
            <a:off x="1970459" y="4249475"/>
            <a:ext cx="697084" cy="33326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D2E7B7C-4029-54BC-86EE-689870883E16}"/>
              </a:ext>
            </a:extLst>
          </p:cNvPr>
          <p:cNvSpPr txBox="1"/>
          <p:nvPr/>
        </p:nvSpPr>
        <p:spPr>
          <a:xfrm>
            <a:off x="2027844" y="4257735"/>
            <a:ext cx="69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GOT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52" name="矩形: 圓角 51">
            <a:extLst>
              <a:ext uri="{FF2B5EF4-FFF2-40B4-BE49-F238E27FC236}">
                <a16:creationId xmlns:a16="http://schemas.microsoft.com/office/drawing/2014/main" id="{D97A32F2-9942-CFD7-7B92-65CAC3B62B03}"/>
              </a:ext>
            </a:extLst>
          </p:cNvPr>
          <p:cNvSpPr/>
          <p:nvPr/>
        </p:nvSpPr>
        <p:spPr>
          <a:xfrm>
            <a:off x="2980601" y="2827500"/>
            <a:ext cx="5759335" cy="2470366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504D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72762860-6546-6577-438E-47F34978289C}"/>
              </a:ext>
            </a:extLst>
          </p:cNvPr>
          <p:cNvSpPr txBox="1"/>
          <p:nvPr/>
        </p:nvSpPr>
        <p:spPr>
          <a:xfrm>
            <a:off x="3032782" y="3585111"/>
            <a:ext cx="22875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MQTT Server</a:t>
            </a:r>
            <a:endParaRPr lang="en-US" altLang="zh-TW" sz="2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Broker</a:t>
            </a:r>
            <a:endParaRPr lang="en-US" altLang="zh-TW" sz="2400" b="0" dirty="0">
              <a:effectLst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5816FC9-FCDA-73BA-A88C-CE886CD65106}"/>
              </a:ext>
            </a:extLst>
          </p:cNvPr>
          <p:cNvSpPr txBox="1"/>
          <p:nvPr/>
        </p:nvSpPr>
        <p:spPr>
          <a:xfrm>
            <a:off x="6331775" y="4117226"/>
            <a:ext cx="2160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LINE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Callback</a:t>
            </a:r>
          </a:p>
        </p:txBody>
      </p:sp>
      <p:sp>
        <p:nvSpPr>
          <p:cNvPr id="55" name="箭號: 向右 54">
            <a:extLst>
              <a:ext uri="{FF2B5EF4-FFF2-40B4-BE49-F238E27FC236}">
                <a16:creationId xmlns:a16="http://schemas.microsoft.com/office/drawing/2014/main" id="{E3B7E537-7206-56BF-C0E2-9200EB48E30A}"/>
              </a:ext>
            </a:extLst>
          </p:cNvPr>
          <p:cNvSpPr/>
          <p:nvPr/>
        </p:nvSpPr>
        <p:spPr>
          <a:xfrm>
            <a:off x="5326872" y="3732318"/>
            <a:ext cx="938699" cy="138526"/>
          </a:xfrm>
          <a:prstGeom prst="rightArrow">
            <a:avLst>
              <a:gd name="adj1" fmla="val 38975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121B52EC-8672-98B2-09F3-9D16663C91C4}"/>
              </a:ext>
            </a:extLst>
          </p:cNvPr>
          <p:cNvSpPr/>
          <p:nvPr/>
        </p:nvSpPr>
        <p:spPr>
          <a:xfrm flipH="1">
            <a:off x="5330891" y="3991620"/>
            <a:ext cx="934680" cy="152234"/>
          </a:xfrm>
          <a:prstGeom prst="rightArrow">
            <a:avLst>
              <a:gd name="adj1" fmla="val 3244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語音泡泡: 圓角矩形 56">
            <a:extLst>
              <a:ext uri="{FF2B5EF4-FFF2-40B4-BE49-F238E27FC236}">
                <a16:creationId xmlns:a16="http://schemas.microsoft.com/office/drawing/2014/main" id="{012C5A04-5554-DB18-C249-989C4564BCB2}"/>
              </a:ext>
            </a:extLst>
          </p:cNvPr>
          <p:cNvSpPr/>
          <p:nvPr/>
        </p:nvSpPr>
        <p:spPr>
          <a:xfrm>
            <a:off x="5442002" y="3340037"/>
            <a:ext cx="697084" cy="331893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/>
              <a:t>HELP</a:t>
            </a:r>
            <a:endParaRPr lang="zh-TW" altLang="en-US" sz="1600" b="1" dirty="0"/>
          </a:p>
        </p:txBody>
      </p:sp>
      <p:sp>
        <p:nvSpPr>
          <p:cNvPr id="58" name="語音泡泡: 圓角矩形 57">
            <a:extLst>
              <a:ext uri="{FF2B5EF4-FFF2-40B4-BE49-F238E27FC236}">
                <a16:creationId xmlns:a16="http://schemas.microsoft.com/office/drawing/2014/main" id="{60DBFA33-1AC3-594D-D9B9-706EABAE743D}"/>
              </a:ext>
            </a:extLst>
          </p:cNvPr>
          <p:cNvSpPr/>
          <p:nvPr/>
        </p:nvSpPr>
        <p:spPr>
          <a:xfrm flipV="1">
            <a:off x="5445203" y="4215420"/>
            <a:ext cx="697084" cy="33326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152A010-92A6-4AD0-6487-BFBE6E3D795D}"/>
              </a:ext>
            </a:extLst>
          </p:cNvPr>
          <p:cNvSpPr txBox="1"/>
          <p:nvPr/>
        </p:nvSpPr>
        <p:spPr>
          <a:xfrm>
            <a:off x="5502588" y="4223680"/>
            <a:ext cx="697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bg1"/>
                </a:solidFill>
              </a:rPr>
              <a:t>GOT</a:t>
            </a:r>
            <a:endParaRPr lang="zh-TW" altLang="en-US" sz="1600" b="1" dirty="0">
              <a:solidFill>
                <a:schemeClr val="bg1"/>
              </a:solidFill>
            </a:endParaRPr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F668F30D-7400-76A4-A917-C97FE9BBFFFD}"/>
              </a:ext>
            </a:extLst>
          </p:cNvPr>
          <p:cNvSpPr/>
          <p:nvPr/>
        </p:nvSpPr>
        <p:spPr>
          <a:xfrm>
            <a:off x="8998944" y="3787537"/>
            <a:ext cx="1151939" cy="174559"/>
          </a:xfrm>
          <a:prstGeom prst="rightArrow">
            <a:avLst>
              <a:gd name="adj1" fmla="val 32763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061C43E-0014-281F-4327-BDC1616E1939}"/>
              </a:ext>
            </a:extLst>
          </p:cNvPr>
          <p:cNvSpPr txBox="1"/>
          <p:nvPr/>
        </p:nvSpPr>
        <p:spPr>
          <a:xfrm>
            <a:off x="10434207" y="4348058"/>
            <a:ext cx="1133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2400" b="1" i="0" u="none" strike="noStrike" dirty="0">
                <a:solidFill>
                  <a:srgbClr val="504D4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照護者</a:t>
            </a:r>
            <a:endParaRPr lang="zh-TW" altLang="en-US" sz="2400" b="1" dirty="0">
              <a:solidFill>
                <a:srgbClr val="504D4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箭號: 向右 61">
            <a:extLst>
              <a:ext uri="{FF2B5EF4-FFF2-40B4-BE49-F238E27FC236}">
                <a16:creationId xmlns:a16="http://schemas.microsoft.com/office/drawing/2014/main" id="{5EB7A59C-77F7-758F-C8EA-43AEFB962153}"/>
              </a:ext>
            </a:extLst>
          </p:cNvPr>
          <p:cNvSpPr/>
          <p:nvPr/>
        </p:nvSpPr>
        <p:spPr>
          <a:xfrm flipH="1">
            <a:off x="8998944" y="4098640"/>
            <a:ext cx="1132149" cy="184700"/>
          </a:xfrm>
          <a:prstGeom prst="rightArrow">
            <a:avLst>
              <a:gd name="adj1" fmla="val 3457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44CF9A40-ECCD-C76B-3BCC-05BB444D4945}"/>
              </a:ext>
            </a:extLst>
          </p:cNvPr>
          <p:cNvGrpSpPr/>
          <p:nvPr/>
        </p:nvGrpSpPr>
        <p:grpSpPr>
          <a:xfrm>
            <a:off x="10251386" y="3211169"/>
            <a:ext cx="1108351" cy="1108351"/>
            <a:chOff x="8190780" y="4616564"/>
            <a:chExt cx="1108351" cy="1108351"/>
          </a:xfrm>
        </p:grpSpPr>
        <p:sp>
          <p:nvSpPr>
            <p:cNvPr id="66" name="矩形: 圓角化同側角落 65">
              <a:extLst>
                <a:ext uri="{FF2B5EF4-FFF2-40B4-BE49-F238E27FC236}">
                  <a16:creationId xmlns:a16="http://schemas.microsoft.com/office/drawing/2014/main" id="{85BA59BF-75D2-90E6-8659-CE11EBA701E6}"/>
                </a:ext>
              </a:extLst>
            </p:cNvPr>
            <p:cNvSpPr/>
            <p:nvPr/>
          </p:nvSpPr>
          <p:spPr>
            <a:xfrm>
              <a:off x="8340585" y="5366820"/>
              <a:ext cx="810188" cy="275367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7" name="矩形: 圓角化同側角落 66">
              <a:extLst>
                <a:ext uri="{FF2B5EF4-FFF2-40B4-BE49-F238E27FC236}">
                  <a16:creationId xmlns:a16="http://schemas.microsoft.com/office/drawing/2014/main" id="{A6F9B052-4F1F-85F4-1E8D-2F29A52BF26D}"/>
                </a:ext>
              </a:extLst>
            </p:cNvPr>
            <p:cNvSpPr/>
            <p:nvPr/>
          </p:nvSpPr>
          <p:spPr>
            <a:xfrm>
              <a:off x="8413759" y="5255297"/>
              <a:ext cx="662392" cy="223046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8" name="橢圓 67">
              <a:extLst>
                <a:ext uri="{FF2B5EF4-FFF2-40B4-BE49-F238E27FC236}">
                  <a16:creationId xmlns:a16="http://schemas.microsoft.com/office/drawing/2014/main" id="{1292C1AD-D925-8E3E-FA52-FD28E6437BDD}"/>
                </a:ext>
              </a:extLst>
            </p:cNvPr>
            <p:cNvSpPr/>
            <p:nvPr/>
          </p:nvSpPr>
          <p:spPr>
            <a:xfrm>
              <a:off x="8514124" y="4690260"/>
              <a:ext cx="461665" cy="461665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B260DC73-1934-312D-1237-869453E16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0780" y="4616564"/>
              <a:ext cx="1108351" cy="1108351"/>
            </a:xfrm>
            <a:prstGeom prst="rect">
              <a:avLst/>
            </a:prstGeom>
          </p:spPr>
        </p:pic>
      </p:grp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4B0DB7EB-7B00-B553-6984-DD6CA4232A35}"/>
              </a:ext>
            </a:extLst>
          </p:cNvPr>
          <p:cNvGrpSpPr/>
          <p:nvPr/>
        </p:nvGrpSpPr>
        <p:grpSpPr>
          <a:xfrm>
            <a:off x="10482219" y="3214224"/>
            <a:ext cx="1108351" cy="1108351"/>
            <a:chOff x="8190780" y="4616564"/>
            <a:chExt cx="1108351" cy="1108351"/>
          </a:xfrm>
        </p:grpSpPr>
        <p:sp>
          <p:nvSpPr>
            <p:cNvPr id="71" name="矩形: 圓角化同側角落 70">
              <a:extLst>
                <a:ext uri="{FF2B5EF4-FFF2-40B4-BE49-F238E27FC236}">
                  <a16:creationId xmlns:a16="http://schemas.microsoft.com/office/drawing/2014/main" id="{B5052917-A057-788B-3C1A-7F300ACF22DF}"/>
                </a:ext>
              </a:extLst>
            </p:cNvPr>
            <p:cNvSpPr/>
            <p:nvPr/>
          </p:nvSpPr>
          <p:spPr>
            <a:xfrm>
              <a:off x="8340585" y="5366820"/>
              <a:ext cx="810188" cy="275367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2" name="矩形: 圓角化同側角落 71">
              <a:extLst>
                <a:ext uri="{FF2B5EF4-FFF2-40B4-BE49-F238E27FC236}">
                  <a16:creationId xmlns:a16="http://schemas.microsoft.com/office/drawing/2014/main" id="{60203C18-92BC-930E-A110-58BD190E198D}"/>
                </a:ext>
              </a:extLst>
            </p:cNvPr>
            <p:cNvSpPr/>
            <p:nvPr/>
          </p:nvSpPr>
          <p:spPr>
            <a:xfrm>
              <a:off x="8413759" y="5255297"/>
              <a:ext cx="662392" cy="223046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3" name="橢圓 72">
              <a:extLst>
                <a:ext uri="{FF2B5EF4-FFF2-40B4-BE49-F238E27FC236}">
                  <a16:creationId xmlns:a16="http://schemas.microsoft.com/office/drawing/2014/main" id="{0AD0788E-C662-FF69-64D8-49C12ADDE92A}"/>
                </a:ext>
              </a:extLst>
            </p:cNvPr>
            <p:cNvSpPr/>
            <p:nvPr/>
          </p:nvSpPr>
          <p:spPr>
            <a:xfrm>
              <a:off x="8514124" y="4690260"/>
              <a:ext cx="461665" cy="461665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0B0B2F6B-88D0-AC40-4B03-24E94D24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0780" y="4616564"/>
              <a:ext cx="1108351" cy="1108351"/>
            </a:xfrm>
            <a:prstGeom prst="rect">
              <a:avLst/>
            </a:prstGeom>
          </p:spPr>
        </p:pic>
      </p:grp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D530537-5DB0-A90D-6742-C34FC1F9B4A8}"/>
              </a:ext>
            </a:extLst>
          </p:cNvPr>
          <p:cNvSpPr txBox="1"/>
          <p:nvPr/>
        </p:nvSpPr>
        <p:spPr>
          <a:xfrm>
            <a:off x="8904473" y="2220125"/>
            <a:ext cx="11665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b="1" i="0" u="none" strike="noStrike" dirty="0">
                <a:solidFill>
                  <a:srgbClr val="504D47"/>
                </a:solidFill>
                <a:effectLst/>
                <a:latin typeface="Arial" panose="020B0604020202020204" pitchFamily="34" charset="0"/>
              </a:rPr>
              <a:t>LINE</a:t>
            </a:r>
            <a:endParaRPr lang="en-US" altLang="zh-TW" sz="2800" b="1" dirty="0">
              <a:solidFill>
                <a:srgbClr val="504D47"/>
              </a:solidFill>
              <a:effectLst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9B520624-BB0B-5DEA-E2A5-3C161E78CAE0}"/>
              </a:ext>
            </a:extLst>
          </p:cNvPr>
          <p:cNvSpPr txBox="1"/>
          <p:nvPr/>
        </p:nvSpPr>
        <p:spPr>
          <a:xfrm>
            <a:off x="4582696" y="2216469"/>
            <a:ext cx="23823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800" b="1" dirty="0">
                <a:solidFill>
                  <a:srgbClr val="504D47"/>
                </a:solidFill>
                <a:latin typeface="Arial" panose="020B0604020202020204" pitchFamily="34" charset="0"/>
              </a:rPr>
              <a:t>NTUB Server</a:t>
            </a:r>
          </a:p>
        </p:txBody>
      </p: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D3AF702A-294C-2286-8BEE-7DDA1686B05E}"/>
              </a:ext>
            </a:extLst>
          </p:cNvPr>
          <p:cNvSpPr/>
          <p:nvPr/>
        </p:nvSpPr>
        <p:spPr>
          <a:xfrm rot="2909">
            <a:off x="9114954" y="4301268"/>
            <a:ext cx="940948" cy="303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F2F36B8-81C3-AB1A-86E8-02267C470322}"/>
              </a:ext>
            </a:extLst>
          </p:cNvPr>
          <p:cNvSpPr txBox="1"/>
          <p:nvPr/>
        </p:nvSpPr>
        <p:spPr>
          <a:xfrm rot="2909">
            <a:off x="9275616" y="4283614"/>
            <a:ext cx="650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收到</a:t>
            </a:r>
          </a:p>
        </p:txBody>
      </p: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84BC52DA-AA70-E089-D59D-DF30AD6C0D0F}"/>
              </a:ext>
            </a:extLst>
          </p:cNvPr>
          <p:cNvSpPr/>
          <p:nvPr/>
        </p:nvSpPr>
        <p:spPr>
          <a:xfrm rot="21582654">
            <a:off x="9125196" y="3461491"/>
            <a:ext cx="940948" cy="303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1B9EA30-2CB5-7453-E21A-983393F4576F}"/>
              </a:ext>
            </a:extLst>
          </p:cNvPr>
          <p:cNvSpPr txBox="1"/>
          <p:nvPr/>
        </p:nvSpPr>
        <p:spPr>
          <a:xfrm rot="21582654">
            <a:off x="9276319" y="3437737"/>
            <a:ext cx="1234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求救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45F2429B-781B-0831-5EB6-C93172E76433}"/>
              </a:ext>
            </a:extLst>
          </p:cNvPr>
          <p:cNvSpPr txBox="1"/>
          <p:nvPr/>
        </p:nvSpPr>
        <p:spPr>
          <a:xfrm>
            <a:off x="6504031" y="3753489"/>
            <a:ext cx="1816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Web Server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73F325FB-D454-33D4-E812-B74B012C20F4}"/>
              </a:ext>
            </a:extLst>
          </p:cNvPr>
          <p:cNvSpPr txBox="1"/>
          <p:nvPr/>
        </p:nvSpPr>
        <p:spPr>
          <a:xfrm>
            <a:off x="6305499" y="3389752"/>
            <a:ext cx="2213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MQTT</a:t>
            </a:r>
            <a:r>
              <a:rPr lang="zh-TW" alt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TW" sz="2400" dirty="0">
                <a:solidFill>
                  <a:srgbClr val="000000"/>
                </a:solidFill>
                <a:latin typeface="Arial" panose="020B0604020202020204" pitchFamily="34" charset="0"/>
              </a:rPr>
              <a:t>Handler</a:t>
            </a: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34A53DC4-2246-658C-D9BC-FF71647FC88F}"/>
              </a:ext>
            </a:extLst>
          </p:cNvPr>
          <p:cNvGrpSpPr/>
          <p:nvPr/>
        </p:nvGrpSpPr>
        <p:grpSpPr>
          <a:xfrm>
            <a:off x="10700708" y="3214224"/>
            <a:ext cx="1108351" cy="1108351"/>
            <a:chOff x="8190780" y="4616564"/>
            <a:chExt cx="1108351" cy="1108351"/>
          </a:xfrm>
        </p:grpSpPr>
        <p:sp>
          <p:nvSpPr>
            <p:cNvPr id="84" name="矩形: 圓角化同側角落 83">
              <a:extLst>
                <a:ext uri="{FF2B5EF4-FFF2-40B4-BE49-F238E27FC236}">
                  <a16:creationId xmlns:a16="http://schemas.microsoft.com/office/drawing/2014/main" id="{F91E3E1F-1A86-CEFE-2F12-9C904619613E}"/>
                </a:ext>
              </a:extLst>
            </p:cNvPr>
            <p:cNvSpPr/>
            <p:nvPr/>
          </p:nvSpPr>
          <p:spPr>
            <a:xfrm>
              <a:off x="8340585" y="5366820"/>
              <a:ext cx="810188" cy="275367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5" name="矩形: 圓角化同側角落 84">
              <a:extLst>
                <a:ext uri="{FF2B5EF4-FFF2-40B4-BE49-F238E27FC236}">
                  <a16:creationId xmlns:a16="http://schemas.microsoft.com/office/drawing/2014/main" id="{22202BBA-5D43-265F-14A9-7A0159E1BB94}"/>
                </a:ext>
              </a:extLst>
            </p:cNvPr>
            <p:cNvSpPr/>
            <p:nvPr/>
          </p:nvSpPr>
          <p:spPr>
            <a:xfrm>
              <a:off x="8413759" y="5255297"/>
              <a:ext cx="662392" cy="223046"/>
            </a:xfrm>
            <a:prstGeom prst="round2Same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6" name="橢圓 85">
              <a:extLst>
                <a:ext uri="{FF2B5EF4-FFF2-40B4-BE49-F238E27FC236}">
                  <a16:creationId xmlns:a16="http://schemas.microsoft.com/office/drawing/2014/main" id="{834606CF-1F86-DFB2-0F70-A512392D618D}"/>
                </a:ext>
              </a:extLst>
            </p:cNvPr>
            <p:cNvSpPr/>
            <p:nvPr/>
          </p:nvSpPr>
          <p:spPr>
            <a:xfrm>
              <a:off x="8514124" y="4690260"/>
              <a:ext cx="461665" cy="461665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F15215DD-DD2E-23FB-DAF2-F0E7A2169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0780" y="4616564"/>
              <a:ext cx="1108351" cy="1108351"/>
            </a:xfrm>
            <a:prstGeom prst="rect">
              <a:avLst/>
            </a:prstGeom>
          </p:spPr>
        </p:pic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A9C804FC-6728-AD91-C6FE-7B9D65FAA850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39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3547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533400" y="614531"/>
            <a:ext cx="758536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</a:t>
            </a:r>
            <a:r>
              <a:rPr lang="zh-TW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資料彙整設計方向</a:t>
            </a:r>
            <a:r>
              <a:rPr lang="en-US" altLang="zh-TW" sz="3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  <a:p>
            <a:br>
              <a:rPr lang="zh-TW" altLang="en-US" sz="105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05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471055" y="1600200"/>
            <a:ext cx="17387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A3D8CB9-F438-69A6-7513-E4E2E2A1A4E0}"/>
              </a:ext>
            </a:extLst>
          </p:cNvPr>
          <p:cNvSpPr txBox="1"/>
          <p:nvPr/>
        </p:nvSpPr>
        <p:spPr>
          <a:xfrm>
            <a:off x="1607127" y="1662538"/>
            <a:ext cx="6096000" cy="2002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sz="2800" b="0" i="0" u="none" strike="noStrike" dirty="0">
                <a:solidFill>
                  <a:srgbClr val="504D4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趨勢分析</a:t>
            </a:r>
            <a:endParaRPr lang="zh-TW" altLang="en-US" sz="2800" b="0" dirty="0">
              <a:solidFill>
                <a:srgbClr val="504D4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sz="2800" b="0" i="0" u="none" strike="noStrike" dirty="0">
                <a:solidFill>
                  <a:srgbClr val="504D4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圖像化呈現</a:t>
            </a:r>
            <a:endParaRPr lang="zh-TW" altLang="en-US" sz="2800" b="0" dirty="0">
              <a:solidFill>
                <a:srgbClr val="504D4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sz="2800" b="0" i="0" u="none" strike="noStrike" dirty="0">
                <a:solidFill>
                  <a:srgbClr val="504D4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服藥及回診次數及狀態</a:t>
            </a:r>
            <a:endParaRPr lang="zh-TW" altLang="en-US" sz="2800" b="0" dirty="0">
              <a:solidFill>
                <a:srgbClr val="504D4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AutoNum type="circleNumWdWhitePlain"/>
            </a:pPr>
            <a:r>
              <a:rPr lang="zh-TW" altLang="en-US" sz="2800" b="0" i="0" u="none" strike="noStrike" dirty="0">
                <a:solidFill>
                  <a:srgbClr val="504D47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日常動態分析</a:t>
            </a:r>
            <a:endParaRPr lang="zh-TW" altLang="en-US" sz="2800" b="0" dirty="0">
              <a:solidFill>
                <a:srgbClr val="504D47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727230-B15B-839E-AC7E-3D089A95A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3" b="95556" l="3125" r="96307">
                        <a14:foregroundMark x1="3977" y1="52963" x2="25284" y2="59012"/>
                        <a14:foregroundMark x1="25284" y1="59012" x2="25284" y2="59012"/>
                        <a14:foregroundMark x1="41761" y1="79753" x2="41761" y2="79753"/>
                        <a14:foregroundMark x1="58807" y1="78889" x2="37500" y2="95556"/>
                        <a14:foregroundMark x1="37500" y1="95556" x2="33523" y2="87284"/>
                        <a14:foregroundMark x1="96307" y1="58642" x2="88352" y2="81481"/>
                        <a14:foregroundMark x1="88352" y1="81481" x2="89205" y2="88889"/>
                        <a14:foregroundMark x1="89205" y1="88889" x2="87500" y2="52840"/>
                        <a14:foregroundMark x1="87500" y1="52840" x2="57670" y2="13210"/>
                        <a14:foregroundMark x1="57670" y1="13210" x2="76705" y2="32469"/>
                        <a14:foregroundMark x1="76705" y1="32469" x2="84943" y2="35802"/>
                        <a14:foregroundMark x1="27841" y1="39630" x2="27841" y2="22963"/>
                        <a14:foregroundMark x1="27841" y1="22963" x2="41193" y2="14074"/>
                        <a14:foregroundMark x1="41193" y1="14074" x2="68466" y2="15679"/>
                        <a14:foregroundMark x1="68466" y1="15679" x2="68466" y2="15926"/>
                        <a14:foregroundMark x1="68466" y1="15926" x2="74148" y2="5556"/>
                        <a14:foregroundMark x1="74148" y1="5556" x2="74148" y2="5556"/>
                        <a14:foregroundMark x1="64489" y1="9753" x2="37216" y2="10988"/>
                        <a14:foregroundMark x1="37216" y1="10988" x2="37216" y2="11111"/>
                        <a14:foregroundMark x1="37216" y1="11111" x2="63068" y2="3951"/>
                        <a14:foregroundMark x1="63068" y1="3951" x2="69318" y2="7407"/>
                        <a14:foregroundMark x1="69318" y1="7407" x2="51989" y2="617"/>
                        <a14:foregroundMark x1="42898" y1="2222" x2="27841" y2="8025"/>
                        <a14:foregroundMark x1="3693" y1="58519" x2="19318" y2="47778"/>
                        <a14:foregroundMark x1="43466" y1="7531" x2="26690" y2="20097"/>
                        <a14:foregroundMark x1="22702" y1="24023" x2="32102" y2="27654"/>
                        <a14:backgroundMark x1="23580" y1="22099" x2="25284" y2="21481"/>
                        <a14:backgroundMark x1="42898" y1="1235" x2="42898" y2="1235"/>
                        <a14:backgroundMark x1="65909" y1="494" x2="65909" y2="494"/>
                        <a14:backgroundMark x1="68182" y1="494" x2="64205" y2="1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8020" y="2881086"/>
            <a:ext cx="1419263" cy="32659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2752C704-6E49-E178-8F13-FBCB8FE7BBB2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066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533400" y="614531"/>
            <a:ext cx="75853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</a:t>
            </a:r>
            <a:r>
              <a:rPr lang="zh-TW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3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語音助手設計方向？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471055" y="1600200"/>
            <a:ext cx="17387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89F4D1-F196-B40A-F98D-6E28462AE581}"/>
              </a:ext>
            </a:extLst>
          </p:cNvPr>
          <p:cNvSpPr txBox="1"/>
          <p:nvPr/>
        </p:nvSpPr>
        <p:spPr>
          <a:xfrm>
            <a:off x="1524000" y="1689516"/>
            <a:ext cx="6096000" cy="1514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ts val="38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學習並運用長者或照護者語音</a:t>
            </a:r>
          </a:p>
          <a:p>
            <a:pPr marL="514350" indent="-514350">
              <a:lnSpc>
                <a:spcPts val="38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專屬語音提醒包</a:t>
            </a:r>
          </a:p>
          <a:p>
            <a:pPr marL="514350" indent="-514350">
              <a:lnSpc>
                <a:spcPts val="38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增添聊天趣味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9179F48-C920-9428-56FD-CE464123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9" b="98764" l="1082" r="98918">
                        <a14:foregroundMark x1="48377" y1="30357" x2="42349" y2="18132"/>
                        <a14:foregroundMark x1="42349" y1="18132" x2="32767" y2="10440"/>
                        <a14:foregroundMark x1="32767" y1="10440" x2="22257" y2="19780"/>
                        <a14:foregroundMark x1="22257" y1="19780" x2="17465" y2="42857"/>
                        <a14:foregroundMark x1="17465" y1="42857" x2="9428" y2="36813"/>
                        <a14:foregroundMark x1="9428" y1="36813" x2="18856" y2="17720"/>
                        <a14:foregroundMark x1="18856" y1="17720" x2="24575" y2="12775"/>
                        <a14:foregroundMark x1="24884" y1="7555" x2="36785" y2="4808"/>
                        <a14:foregroundMark x1="36785" y1="4808" x2="54250" y2="13599"/>
                        <a14:foregroundMark x1="45904" y1="6731" x2="34621" y2="1099"/>
                        <a14:foregroundMark x1="34621" y1="1099" x2="31530" y2="1099"/>
                        <a14:foregroundMark x1="7883" y1="45055" x2="1700" y2="40522"/>
                        <a14:foregroundMark x1="1700" y1="40522" x2="1236" y2="39286"/>
                        <a14:foregroundMark x1="45750" y1="90385" x2="64451" y2="92445"/>
                        <a14:foregroundMark x1="64451" y1="92445" x2="69552" y2="91621"/>
                        <a14:foregroundMark x1="71097" y1="95055" x2="74961" y2="89560"/>
                        <a14:foregroundMark x1="93199" y1="92445" x2="95672" y2="92445"/>
                        <a14:foregroundMark x1="95672" y1="92445" x2="97063" y2="90247"/>
                        <a14:foregroundMark x1="97991" y1="91758" x2="97991" y2="91758"/>
                        <a14:foregroundMark x1="95981" y1="91484" x2="95827" y2="90522"/>
                        <a14:foregroundMark x1="70634" y1="98764" x2="70325" y2="98764"/>
                        <a14:foregroundMark x1="75425" y1="32280" x2="67543" y2="23489"/>
                        <a14:foregroundMark x1="67543" y1="23489" x2="62287" y2="20742"/>
                        <a14:foregroundMark x1="62287" y1="20742" x2="65997" y2="21016"/>
                        <a14:foregroundMark x1="65997" y1="21016" x2="69088" y2="24863"/>
                        <a14:foregroundMark x1="96909" y1="91209" x2="98918" y2="91346"/>
                        <a14:foregroundMark x1="98918" y1="91346" x2="98918" y2="913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42492" y="3602038"/>
            <a:ext cx="2264739" cy="254826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33DC7E7-3390-E112-C837-4BCB477653E4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93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77FD53-CDA1-9D5A-CFAF-9D694AC3EA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A74626-9631-5999-4E9E-1BD38D225C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FF3B524-E1F9-470A-7D12-49A3D1CC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FEC80B8-88D3-1516-5B7F-157A6BD2C68C}"/>
              </a:ext>
            </a:extLst>
          </p:cNvPr>
          <p:cNvSpPr txBox="1"/>
          <p:nvPr/>
        </p:nvSpPr>
        <p:spPr>
          <a:xfrm>
            <a:off x="533400" y="614531"/>
            <a:ext cx="75853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TW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Q:</a:t>
            </a:r>
            <a:r>
              <a:rPr lang="zh-TW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200" b="1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定位開發方向？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397F151-44FC-6828-DACA-396CCC5E550C}"/>
              </a:ext>
            </a:extLst>
          </p:cNvPr>
          <p:cNvSpPr txBox="1"/>
          <p:nvPr/>
        </p:nvSpPr>
        <p:spPr>
          <a:xfrm>
            <a:off x="471055" y="1600200"/>
            <a:ext cx="173874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Ａ</a:t>
            </a:r>
            <a:r>
              <a:rPr lang="en-US" altLang="zh-TW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endParaRPr lang="zh-TW" altLang="en-US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89F4D1-F196-B40A-F98D-6E28462AE581}"/>
              </a:ext>
            </a:extLst>
          </p:cNvPr>
          <p:cNvSpPr txBox="1"/>
          <p:nvPr/>
        </p:nvSpPr>
        <p:spPr>
          <a:xfrm>
            <a:off x="1524000" y="1689516"/>
            <a:ext cx="6096000" cy="1027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TW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lang="zh-TW" altLang="en-US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無相關</a:t>
            </a:r>
            <a:r>
              <a:rPr lang="en-US" altLang="zh-TW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可調用</a:t>
            </a:r>
          </a:p>
          <a:p>
            <a:pPr rtl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採用</a:t>
            </a:r>
            <a:r>
              <a:rPr lang="en-US" altLang="zh-TW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ESP32-CAM</a:t>
            </a:r>
            <a:r>
              <a:rPr lang="zh-TW" altLang="en-US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擴充</a:t>
            </a:r>
            <a:r>
              <a:rPr lang="en-US" altLang="zh-TW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GPS</a:t>
            </a:r>
            <a:r>
              <a:rPr lang="zh-TW" altLang="en-US" sz="2800" dirty="0">
                <a:solidFill>
                  <a:srgbClr val="504D47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F3E2CE-6905-3CEF-DBC5-4E1D775BC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2" b="97354" l="3901" r="96809">
                        <a14:foregroundMark x1="25177" y1="8995" x2="25177" y2="8995"/>
                        <a14:foregroundMark x1="16667" y1="6878" x2="27660" y2="2116"/>
                        <a14:foregroundMark x1="4255" y1="11905" x2="8865" y2="14550"/>
                        <a14:foregroundMark x1="41844" y1="85450" x2="26596" y2="84656"/>
                        <a14:foregroundMark x1="26596" y1="84656" x2="26596" y2="84656"/>
                        <a14:foregroundMark x1="58511" y1="58995" x2="69858" y2="26720"/>
                        <a14:foregroundMark x1="69858" y1="26720" x2="87943" y2="20106"/>
                        <a14:foregroundMark x1="87943" y1="20106" x2="92199" y2="25132"/>
                        <a14:foregroundMark x1="92199" y1="25132" x2="74823" y2="33598"/>
                        <a14:foregroundMark x1="74823" y1="33598" x2="55674" y2="50265"/>
                        <a14:foregroundMark x1="55674" y1="50265" x2="52482" y2="70899"/>
                        <a14:foregroundMark x1="52482" y1="70899" x2="50355" y2="54233"/>
                        <a14:foregroundMark x1="50355" y1="54233" x2="64539" y2="40741"/>
                        <a14:foregroundMark x1="80851" y1="36772" x2="96809" y2="23810"/>
                        <a14:foregroundMark x1="96809" y1="23810" x2="94326" y2="20370"/>
                        <a14:foregroundMark x1="53191" y1="88095" x2="62766" y2="90212"/>
                        <a14:foregroundMark x1="45390" y1="91534" x2="52482" y2="973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54109" y="3871835"/>
            <a:ext cx="1879443" cy="25192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1CB2C8E-0CE5-30E7-59BE-BBF59E84C2F5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161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C9F30E-DB6D-B4FA-DFA1-5DBCA35E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24" name="组合 22">
            <a:extLst>
              <a:ext uri="{FF2B5EF4-FFF2-40B4-BE49-F238E27FC236}">
                <a16:creationId xmlns:a16="http://schemas.microsoft.com/office/drawing/2014/main" id="{929E300D-633F-5CF2-A54A-62BE52063D31}"/>
              </a:ext>
            </a:extLst>
          </p:cNvPr>
          <p:cNvGrpSpPr/>
          <p:nvPr/>
        </p:nvGrpSpPr>
        <p:grpSpPr>
          <a:xfrm>
            <a:off x="3424460" y="350869"/>
            <a:ext cx="5544407" cy="617980"/>
            <a:chOff x="551593" y="497013"/>
            <a:chExt cx="5544407" cy="61798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87D07C6-00D6-24EE-64BD-B5D626FB2089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背 景 與 動 機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6" name="0 _4">
              <a:extLst>
                <a:ext uri="{FF2B5EF4-FFF2-40B4-BE49-F238E27FC236}">
                  <a16:creationId xmlns:a16="http://schemas.microsoft.com/office/drawing/2014/main" id="{C3AD21C0-B2FB-4701-97A7-7D8C9C0D8B84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矩形 1">
            <a:extLst>
              <a:ext uri="{FF2B5EF4-FFF2-40B4-BE49-F238E27FC236}">
                <a16:creationId xmlns:a16="http://schemas.microsoft.com/office/drawing/2014/main" id="{15578D52-1231-75D2-5299-9632ECB1D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8012" y="2134513"/>
            <a:ext cx="4888826" cy="2908564"/>
          </a:xfrm>
          <a:prstGeom prst="rect">
            <a:avLst/>
          </a:prstGeom>
          <a:solidFill>
            <a:srgbClr val="504D47"/>
          </a:solidFill>
          <a:ln>
            <a:noFill/>
          </a:ln>
        </p:spPr>
        <p:txBody>
          <a:bodyPr lIns="121912" tIns="60956" rIns="121912" bIns="60956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914273">
              <a:spcBef>
                <a:spcPct val="0"/>
              </a:spcBef>
              <a:buNone/>
            </a:pPr>
            <a:endParaRPr lang="zh-CN" altLang="zh-CN" sz="2400" dirty="0">
              <a:solidFill>
                <a:srgbClr val="FF8607"/>
              </a:solidFill>
              <a:sym typeface="Source Han Serif SC" panose="02020400000000000000" pitchFamily="18" charset="-122"/>
            </a:endParaRPr>
          </a:p>
        </p:txBody>
      </p:sp>
      <p:grpSp>
        <p:nvGrpSpPr>
          <p:cNvPr id="28" name="组合 5">
            <a:extLst>
              <a:ext uri="{FF2B5EF4-FFF2-40B4-BE49-F238E27FC236}">
                <a16:creationId xmlns:a16="http://schemas.microsoft.com/office/drawing/2014/main" id="{93E98056-2EF8-E195-69D8-1BAA389A6936}"/>
              </a:ext>
            </a:extLst>
          </p:cNvPr>
          <p:cNvGrpSpPr/>
          <p:nvPr/>
        </p:nvGrpSpPr>
        <p:grpSpPr>
          <a:xfrm>
            <a:off x="5849461" y="3201587"/>
            <a:ext cx="782431" cy="782431"/>
            <a:chOff x="4644009" y="1703896"/>
            <a:chExt cx="573732" cy="573732"/>
          </a:xfrm>
        </p:grpSpPr>
        <p:sp>
          <p:nvSpPr>
            <p:cNvPr id="29" name="椭圆 6">
              <a:extLst>
                <a:ext uri="{FF2B5EF4-FFF2-40B4-BE49-F238E27FC236}">
                  <a16:creationId xmlns:a16="http://schemas.microsoft.com/office/drawing/2014/main" id="{1F125655-8E16-F950-9E5A-B0A0F12664D2}"/>
                </a:ext>
              </a:extLst>
            </p:cNvPr>
            <p:cNvSpPr/>
            <p:nvPr/>
          </p:nvSpPr>
          <p:spPr>
            <a:xfrm>
              <a:off x="4644009" y="1703896"/>
              <a:ext cx="573732" cy="573732"/>
            </a:xfrm>
            <a:prstGeom prst="ellipse">
              <a:avLst/>
            </a:prstGeom>
            <a:solidFill>
              <a:srgbClr val="504D47"/>
            </a:solidFill>
            <a:ln w="25400">
              <a:solidFill>
                <a:srgbClr val="F4F0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sp>
          <p:nvSpPr>
            <p:cNvPr id="30" name="右箭头 7">
              <a:extLst>
                <a:ext uri="{FF2B5EF4-FFF2-40B4-BE49-F238E27FC236}">
                  <a16:creationId xmlns:a16="http://schemas.microsoft.com/office/drawing/2014/main" id="{44D809C4-CD9A-2402-68FA-F1ABF5DD2CBF}"/>
                </a:ext>
              </a:extLst>
            </p:cNvPr>
            <p:cNvSpPr/>
            <p:nvPr/>
          </p:nvSpPr>
          <p:spPr>
            <a:xfrm>
              <a:off x="4860032" y="1860175"/>
              <a:ext cx="216024" cy="261173"/>
            </a:xfrm>
            <a:prstGeom prst="rightArrow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28D8DDF9-5856-A08D-CBCD-097951423DEB}"/>
              </a:ext>
            </a:extLst>
          </p:cNvPr>
          <p:cNvSpPr/>
          <p:nvPr/>
        </p:nvSpPr>
        <p:spPr bwMode="auto">
          <a:xfrm>
            <a:off x="7550290" y="2328969"/>
            <a:ext cx="2393350" cy="523220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背  景</a:t>
            </a:r>
            <a:endParaRPr lang="zh-CN" altLang="en-US" sz="2800" b="1" dirty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2B6B04E-0C92-181B-82B9-52168ECB7F1E}"/>
              </a:ext>
            </a:extLst>
          </p:cNvPr>
          <p:cNvSpPr txBox="1"/>
          <p:nvPr/>
        </p:nvSpPr>
        <p:spPr>
          <a:xfrm>
            <a:off x="6866009" y="3052148"/>
            <a:ext cx="4478445" cy="1674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人口高齡化趨勢加劇</a:t>
            </a:r>
            <a:r>
              <a:rPr lang="en-US" altLang="zh-TW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b="1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20000" indent="-34290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醫療技術發達 </a:t>
            </a:r>
            <a:endParaRPr lang="en-US" altLang="zh-TW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20000" indent="-34290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生活條件改善</a:t>
            </a:r>
            <a:endParaRPr lang="zh-TW" altLang="en-US" sz="2000" b="1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zh-TW" altLang="en-US" sz="2000" b="1" i="0" dirty="0">
                <a:solidFill>
                  <a:schemeClr val="bg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高齡社會挑戰突顯</a:t>
            </a:r>
            <a:endParaRPr lang="en-US" altLang="zh-TW" sz="2000" b="1" i="0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20000" indent="-342900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zh-TW" altLang="en-US" sz="2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工作忙碌老人身邊無人可照應</a:t>
            </a:r>
          </a:p>
        </p:txBody>
      </p:sp>
      <p:graphicFrame>
        <p:nvGraphicFramePr>
          <p:cNvPr id="33" name="圖表 32">
            <a:extLst>
              <a:ext uri="{FF2B5EF4-FFF2-40B4-BE49-F238E27FC236}">
                <a16:creationId xmlns:a16="http://schemas.microsoft.com/office/drawing/2014/main" id="{6C97AFD9-5EFC-62B2-3ACA-FC8230F38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1059494"/>
              </p:ext>
            </p:extLst>
          </p:nvPr>
        </p:nvGraphicFramePr>
        <p:xfrm>
          <a:off x="1042733" y="1358104"/>
          <a:ext cx="4763454" cy="4487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4" name="文字方塊 33">
            <a:extLst>
              <a:ext uri="{FF2B5EF4-FFF2-40B4-BE49-F238E27FC236}">
                <a16:creationId xmlns:a16="http://schemas.microsoft.com/office/drawing/2014/main" id="{82AA0E4A-D1DE-6090-DD36-1D578DA6CDAE}"/>
              </a:ext>
            </a:extLst>
          </p:cNvPr>
          <p:cNvSpPr txBox="1"/>
          <p:nvPr/>
        </p:nvSpPr>
        <p:spPr>
          <a:xfrm>
            <a:off x="945419" y="5899380"/>
            <a:ext cx="292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資料來源：內政部</a:t>
            </a:r>
          </a:p>
        </p:txBody>
      </p:sp>
      <p:sp>
        <p:nvSpPr>
          <p:cNvPr id="35" name="圖說文字: 向下箭號 34">
            <a:extLst>
              <a:ext uri="{FF2B5EF4-FFF2-40B4-BE49-F238E27FC236}">
                <a16:creationId xmlns:a16="http://schemas.microsoft.com/office/drawing/2014/main" id="{4D2F689B-3824-39D4-CEB0-FA4497C7E905}"/>
              </a:ext>
            </a:extLst>
          </p:cNvPr>
          <p:cNvSpPr/>
          <p:nvPr/>
        </p:nvSpPr>
        <p:spPr>
          <a:xfrm>
            <a:off x="2980786" y="2852189"/>
            <a:ext cx="1012557" cy="576185"/>
          </a:xfrm>
          <a:prstGeom prst="downArrowCallout">
            <a:avLst>
              <a:gd name="adj1" fmla="val 14210"/>
              <a:gd name="adj2" fmla="val 25000"/>
              <a:gd name="adj3" fmla="val 22977"/>
              <a:gd name="adj4" fmla="val 42309"/>
            </a:avLst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高齡社會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3819F87-7F04-2D98-2E85-93E7FDEEC213}"/>
              </a:ext>
            </a:extLst>
          </p:cNvPr>
          <p:cNvSpPr/>
          <p:nvPr/>
        </p:nvSpPr>
        <p:spPr>
          <a:xfrm>
            <a:off x="3363432" y="4941725"/>
            <a:ext cx="285501" cy="5148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8CD74A1-A225-2C64-DABD-64DA6B8C0690}"/>
              </a:ext>
            </a:extLst>
          </p:cNvPr>
          <p:cNvSpPr txBox="1"/>
          <p:nvPr/>
        </p:nvSpPr>
        <p:spPr>
          <a:xfrm>
            <a:off x="4944931" y="1658824"/>
            <a:ext cx="834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民國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E941E7-F9EB-047B-278E-BB8A63F0E63D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EE09113-A557-79B6-2622-199EA7C03F08}"/>
              </a:ext>
            </a:extLst>
          </p:cNvPr>
          <p:cNvSpPr/>
          <p:nvPr/>
        </p:nvSpPr>
        <p:spPr>
          <a:xfrm>
            <a:off x="5156465" y="4941726"/>
            <a:ext cx="285501" cy="51489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圖說文字: 向上箭號 7">
            <a:extLst>
              <a:ext uri="{FF2B5EF4-FFF2-40B4-BE49-F238E27FC236}">
                <a16:creationId xmlns:a16="http://schemas.microsoft.com/office/drawing/2014/main" id="{AB468778-5DA3-CB68-61B1-3EC9F22A5EF9}"/>
              </a:ext>
            </a:extLst>
          </p:cNvPr>
          <p:cNvSpPr/>
          <p:nvPr/>
        </p:nvSpPr>
        <p:spPr>
          <a:xfrm>
            <a:off x="4731541" y="2145953"/>
            <a:ext cx="1108454" cy="961895"/>
          </a:xfrm>
          <a:prstGeom prst="upArrowCallout">
            <a:avLst>
              <a:gd name="adj1" fmla="val 7834"/>
              <a:gd name="adj2" fmla="val 14196"/>
              <a:gd name="adj3" fmla="val 15215"/>
              <a:gd name="adj4" fmla="val 30177"/>
            </a:avLst>
          </a:prstGeom>
          <a:solidFill>
            <a:srgbClr val="FFFFFF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超高齡社會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303EAF60-6597-E1CC-58D5-A3158A7F2548}"/>
              </a:ext>
            </a:extLst>
          </p:cNvPr>
          <p:cNvSpPr/>
          <p:nvPr/>
        </p:nvSpPr>
        <p:spPr>
          <a:xfrm>
            <a:off x="4805227" y="2033213"/>
            <a:ext cx="503273" cy="513780"/>
          </a:xfrm>
          <a:custGeom>
            <a:avLst/>
            <a:gdLst>
              <a:gd name="connsiteX0" fmla="*/ 0 w 523022"/>
              <a:gd name="connsiteY0" fmla="*/ 530138 h 530138"/>
              <a:gd name="connsiteX1" fmla="*/ 252616 w 523022"/>
              <a:gd name="connsiteY1" fmla="*/ 295312 h 530138"/>
              <a:gd name="connsiteX2" fmla="*/ 523022 w 523022"/>
              <a:gd name="connsiteY2" fmla="*/ 0 h 530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022" h="530138">
                <a:moveTo>
                  <a:pt x="0" y="530138"/>
                </a:moveTo>
                <a:cubicBezTo>
                  <a:pt x="82723" y="456903"/>
                  <a:pt x="165446" y="383668"/>
                  <a:pt x="252616" y="295312"/>
                </a:cubicBezTo>
                <a:cubicBezTo>
                  <a:pt x="339786" y="206956"/>
                  <a:pt x="431404" y="103478"/>
                  <a:pt x="523022" y="0"/>
                </a:cubicBezTo>
              </a:path>
            </a:pathLst>
          </a:custGeom>
          <a:noFill/>
          <a:ln w="28575">
            <a:solidFill>
              <a:srgbClr val="FFFFFF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FAAE206-43A6-D780-2A13-A3B9C57EFA49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1021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switch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1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4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4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2" grpId="0"/>
      <p:bldGraphic spid="33" grpId="0">
        <p:bldAsOne/>
      </p:bldGraphic>
      <p:bldP spid="34" grpId="0"/>
      <p:bldP spid="35" grpId="0" animBg="1"/>
      <p:bldP spid="36" grpId="0" animBg="1"/>
      <p:bldP spid="37" grpId="0"/>
      <p:bldP spid="5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99CDF2EB-13B4-D3C3-AAF2-C2A8F7D0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sp>
        <p:nvSpPr>
          <p:cNvPr id="17" name="流程圖: 接點 16">
            <a:extLst>
              <a:ext uri="{FF2B5EF4-FFF2-40B4-BE49-F238E27FC236}">
                <a16:creationId xmlns:a16="http://schemas.microsoft.com/office/drawing/2014/main" id="{F9B761EA-B784-B6BB-F594-8850B40797A6}"/>
              </a:ext>
            </a:extLst>
          </p:cNvPr>
          <p:cNvSpPr/>
          <p:nvPr/>
        </p:nvSpPr>
        <p:spPr>
          <a:xfrm>
            <a:off x="4832807" y="2288540"/>
            <a:ext cx="2526387" cy="2480995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流程圖: 接點 17">
            <a:extLst>
              <a:ext uri="{FF2B5EF4-FFF2-40B4-BE49-F238E27FC236}">
                <a16:creationId xmlns:a16="http://schemas.microsoft.com/office/drawing/2014/main" id="{5C534986-3CDA-600E-7810-B065EB9B80D5}"/>
              </a:ext>
            </a:extLst>
          </p:cNvPr>
          <p:cNvSpPr/>
          <p:nvPr/>
        </p:nvSpPr>
        <p:spPr>
          <a:xfrm>
            <a:off x="8246006" y="2216619"/>
            <a:ext cx="2595658" cy="2549022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流程圖: 接點 18">
            <a:extLst>
              <a:ext uri="{FF2B5EF4-FFF2-40B4-BE49-F238E27FC236}">
                <a16:creationId xmlns:a16="http://schemas.microsoft.com/office/drawing/2014/main" id="{DE45F11A-F805-4510-6F9C-04118A7D0686}"/>
              </a:ext>
            </a:extLst>
          </p:cNvPr>
          <p:cNvSpPr/>
          <p:nvPr/>
        </p:nvSpPr>
        <p:spPr>
          <a:xfrm>
            <a:off x="1271138" y="2300063"/>
            <a:ext cx="2526387" cy="2480995"/>
          </a:xfrm>
          <a:prstGeom prst="flowChartConnector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组合 43">
            <a:extLst>
              <a:ext uri="{FF2B5EF4-FFF2-40B4-BE49-F238E27FC236}">
                <a16:creationId xmlns:a16="http://schemas.microsoft.com/office/drawing/2014/main" id="{28700D5E-FCF2-4F61-2B71-AB363DF5E9D4}"/>
              </a:ext>
            </a:extLst>
          </p:cNvPr>
          <p:cNvGrpSpPr/>
          <p:nvPr/>
        </p:nvGrpSpPr>
        <p:grpSpPr>
          <a:xfrm>
            <a:off x="3424460" y="220234"/>
            <a:ext cx="5544407" cy="617980"/>
            <a:chOff x="551593" y="497013"/>
            <a:chExt cx="5544407" cy="61798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1D0133BE-4C1D-56B4-14F3-C4DA75B39EAC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TW" altLang="en-US" sz="32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背 景 與 動 機</a:t>
              </a:r>
              <a:endParaRPr lang="zh-CN" altLang="en-US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22" name="0 _4">
              <a:extLst>
                <a:ext uri="{FF2B5EF4-FFF2-40B4-BE49-F238E27FC236}">
                  <a16:creationId xmlns:a16="http://schemas.microsoft.com/office/drawing/2014/main" id="{448AF201-C906-2891-B895-51E397D8700A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F61FAB8D-36B5-087D-E553-3283610AEC25}"/>
              </a:ext>
            </a:extLst>
          </p:cNvPr>
          <p:cNvSpPr/>
          <p:nvPr/>
        </p:nvSpPr>
        <p:spPr>
          <a:xfrm>
            <a:off x="0" y="3510642"/>
            <a:ext cx="12192000" cy="3347355"/>
          </a:xfrm>
          <a:prstGeom prst="rect">
            <a:avLst/>
          </a:prstGeom>
          <a:gradFill flip="none" rotWithShape="1">
            <a:gsLst>
              <a:gs pos="0">
                <a:srgbClr val="57544F"/>
              </a:gs>
              <a:gs pos="14436">
                <a:srgbClr val="3D3A36"/>
              </a:gs>
              <a:gs pos="65000">
                <a:srgbClr val="57544F"/>
              </a:gs>
              <a:gs pos="33000">
                <a:schemeClr val="accent5">
                  <a:lumMod val="67000"/>
                </a:schemeClr>
              </a:gs>
              <a:gs pos="100000">
                <a:srgbClr val="78746D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D48F66A5-FD42-BDDF-5AAB-4AAAA5B13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" b="1532"/>
          <a:stretch/>
        </p:blipFill>
        <p:spPr>
          <a:xfrm>
            <a:off x="1368954" y="2378868"/>
            <a:ext cx="2330754" cy="2323383"/>
          </a:xfrm>
          <a:prstGeom prst="ellipse">
            <a:avLst/>
          </a:prstGeom>
          <a:ln w="63500" cap="rnd">
            <a:solidFill>
              <a:schemeClr val="bg1"/>
            </a:solidFill>
            <a:prstDash val="solid"/>
          </a:ln>
          <a:effectLst>
            <a:outerShdw sx="1000" sy="1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88D44674-E4F7-3FE2-9B64-EAD12163711D}"/>
              </a:ext>
            </a:extLst>
          </p:cNvPr>
          <p:cNvSpPr txBox="1"/>
          <p:nvPr/>
        </p:nvSpPr>
        <p:spPr>
          <a:xfrm>
            <a:off x="822509" y="4917420"/>
            <a:ext cx="34236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縮短救援時間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定位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即時訊息</a:t>
            </a:r>
            <a:endParaRPr lang="en-US" altLang="zh-TW" sz="2000" b="0" i="0" u="none" strike="noStrike" dirty="0">
              <a:solidFill>
                <a:schemeClr val="bg1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6" name="Picture 2" descr="white medication capsules">
            <a:extLst>
              <a:ext uri="{FF2B5EF4-FFF2-40B4-BE49-F238E27FC236}">
                <a16:creationId xmlns:a16="http://schemas.microsoft.com/office/drawing/2014/main" id="{F26AA2E9-6DE2-41F0-1204-F635AE197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34" t="4216" r="-1"/>
          <a:stretch/>
        </p:blipFill>
        <p:spPr bwMode="auto">
          <a:xfrm>
            <a:off x="4930623" y="2382762"/>
            <a:ext cx="2330754" cy="2343910"/>
          </a:xfrm>
          <a:prstGeom prst="ellipse">
            <a:avLst/>
          </a:prstGeom>
          <a:ln w="63500" cap="rnd">
            <a:solidFill>
              <a:schemeClr val="bg1"/>
            </a:solidFill>
            <a:prstDash val="solid"/>
          </a:ln>
          <a:effectLst>
            <a:outerShdw sx="1000" sy="1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5269E8F-1187-B35B-A6CC-09EE3F52E51D}"/>
              </a:ext>
            </a:extLst>
          </p:cNvPr>
          <p:cNvSpPr txBox="1"/>
          <p:nvPr/>
        </p:nvSpPr>
        <p:spPr>
          <a:xfrm>
            <a:off x="4624275" y="4905897"/>
            <a:ext cx="29434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Aft>
                <a:spcPts val="1200"/>
              </a:spcAft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提升慢性病管理意識</a:t>
            </a:r>
          </a:p>
          <a:p>
            <a:pPr marL="342900" indent="-342900" algn="ctr" fontAlgn="base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吃藥提醒 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回診提醒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0F506B6-064D-3D8C-F87D-638B15F223A0}"/>
              </a:ext>
            </a:extLst>
          </p:cNvPr>
          <p:cNvSpPr txBox="1"/>
          <p:nvPr/>
        </p:nvSpPr>
        <p:spPr>
          <a:xfrm>
            <a:off x="7985604" y="4905897"/>
            <a:ext cx="311646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0"/>
              </a:spcBef>
              <a:spcAft>
                <a:spcPts val="1200"/>
              </a:spcAft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關懷照護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降低孤獨感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ctr" fontAlgn="base">
              <a:spcBef>
                <a:spcPts val="0"/>
              </a:spcBef>
              <a:spcAft>
                <a:spcPts val="1200"/>
              </a:spcAft>
              <a:buFont typeface="Wingdings" pitchFamily="2" charset="2"/>
              <a:buChar char="ü"/>
            </a:pPr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減少憂鬱症發生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85E2690-2510-1BCA-645A-FDED54CD7800}"/>
              </a:ext>
            </a:extLst>
          </p:cNvPr>
          <p:cNvSpPr/>
          <p:nvPr/>
        </p:nvSpPr>
        <p:spPr bwMode="auto">
          <a:xfrm>
            <a:off x="4951569" y="1065746"/>
            <a:ext cx="2393350" cy="5232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動  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0BAE5C1-D26F-0627-53FD-28CC850633DE}"/>
              </a:ext>
            </a:extLst>
          </p:cNvPr>
          <p:cNvSpPr txBox="1"/>
          <p:nvPr/>
        </p:nvSpPr>
        <p:spPr>
          <a:xfrm>
            <a:off x="11434046" y="5988106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A82CEAF-5D6E-54D9-BB7E-3520916D95B9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鄭佳宜 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D1BE191-472A-6D12-FB94-171477A9D1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23" r="5796"/>
          <a:stretch/>
        </p:blipFill>
        <p:spPr>
          <a:xfrm>
            <a:off x="8342054" y="2301803"/>
            <a:ext cx="2413104" cy="2405473"/>
          </a:xfrm>
          <a:prstGeom prst="ellipse">
            <a:avLst/>
          </a:prstGeom>
          <a:ln w="63500" cap="rnd">
            <a:solidFill>
              <a:schemeClr val="bg1"/>
            </a:solidFill>
            <a:prstDash val="solid"/>
          </a:ln>
          <a:effectLst>
            <a:outerShdw sx="1000" sy="1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>
            <a:bevelT w="0" h="0" prst="hardEdge"/>
            <a:extrusionClr>
              <a:srgbClr val="000000"/>
            </a:extrusionClr>
          </a:sp3d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A34D763-A80C-91F0-DC36-F6B78667C3D4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367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9" grpId="0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9">
            <a:extLst>
              <a:ext uri="{FF2B5EF4-FFF2-40B4-BE49-F238E27FC236}">
                <a16:creationId xmlns:a16="http://schemas.microsoft.com/office/drawing/2014/main" id="{C3DF921B-419E-1BB3-09EE-02ACFEEE1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12" name="文本框 17">
            <a:extLst>
              <a:ext uri="{FF2B5EF4-FFF2-40B4-BE49-F238E27FC236}">
                <a16:creationId xmlns:a16="http://schemas.microsoft.com/office/drawing/2014/main" id="{FC69046E-9FC1-551F-6BB3-EFAC20D4E7BA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2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3" name="菱形 12">
            <a:extLst>
              <a:ext uri="{FF2B5EF4-FFF2-40B4-BE49-F238E27FC236}">
                <a16:creationId xmlns:a16="http://schemas.microsoft.com/office/drawing/2014/main" id="{94D54DEA-944E-ADEA-9A1B-85BE4406DA8F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4" name="菱形 13">
            <a:extLst>
              <a:ext uri="{FF2B5EF4-FFF2-40B4-BE49-F238E27FC236}">
                <a16:creationId xmlns:a16="http://schemas.microsoft.com/office/drawing/2014/main" id="{A6E1A333-AF7A-4DCA-766A-143942EAF5F1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5" name="文本框 10">
            <a:extLst>
              <a:ext uri="{FF2B5EF4-FFF2-40B4-BE49-F238E27FC236}">
                <a16:creationId xmlns:a16="http://schemas.microsoft.com/office/drawing/2014/main" id="{3B7D1F4B-56E7-706A-01F4-B78B5CB4AA82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系統架構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20B79617-FFD4-8C3C-A496-6F8B36A8FB8B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02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313C9D3-CF84-F1CD-FE2C-9EB919E715DE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周東圻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17E897-F27E-FDEA-DF5E-08611B5D5A6A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375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3F549D7-ED3B-179C-DDF1-BF3B30E8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77"/>
          </a:xfrm>
          <a:prstGeom prst="rect">
            <a:avLst/>
          </a:prstGeom>
        </p:spPr>
      </p:pic>
      <p:grpSp>
        <p:nvGrpSpPr>
          <p:cNvPr id="5" name="组合 26">
            <a:extLst>
              <a:ext uri="{FF2B5EF4-FFF2-40B4-BE49-F238E27FC236}">
                <a16:creationId xmlns:a16="http://schemas.microsoft.com/office/drawing/2014/main" id="{C43169A5-C638-A5DB-08CA-17A56D8A79E5}"/>
              </a:ext>
            </a:extLst>
          </p:cNvPr>
          <p:cNvGrpSpPr/>
          <p:nvPr/>
        </p:nvGrpSpPr>
        <p:grpSpPr>
          <a:xfrm>
            <a:off x="3424460" y="359574"/>
            <a:ext cx="5544407" cy="617980"/>
            <a:chOff x="551593" y="497013"/>
            <a:chExt cx="5544407" cy="6179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5EF2939-48C1-0C12-1BE7-E76343197F14}"/>
                </a:ext>
              </a:extLst>
            </p:cNvPr>
            <p:cNvSpPr/>
            <p:nvPr/>
          </p:nvSpPr>
          <p:spPr>
            <a:xfrm>
              <a:off x="551593" y="497013"/>
              <a:ext cx="55444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3B3838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Source Han Serif SC" panose="02020400000000000000" pitchFamily="18" charset="-122"/>
                </a:rPr>
                <a:t>系統架構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B383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endParaRPr>
            </a:p>
          </p:txBody>
        </p:sp>
        <p:cxnSp>
          <p:nvCxnSpPr>
            <p:cNvPr id="7" name="0 _4">
              <a:extLst>
                <a:ext uri="{FF2B5EF4-FFF2-40B4-BE49-F238E27FC236}">
                  <a16:creationId xmlns:a16="http://schemas.microsoft.com/office/drawing/2014/main" id="{1A6CDDD7-D0BB-65CA-7656-6F6D93BF54C5}"/>
                </a:ext>
              </a:extLst>
            </p:cNvPr>
            <p:cNvCxnSpPr/>
            <p:nvPr/>
          </p:nvCxnSpPr>
          <p:spPr>
            <a:xfrm>
              <a:off x="715475" y="1114993"/>
              <a:ext cx="5119805" cy="0"/>
            </a:xfrm>
            <a:prstGeom prst="line">
              <a:avLst/>
            </a:prstGeom>
            <a:ln w="25400">
              <a:gradFill>
                <a:gsLst>
                  <a:gs pos="49000">
                    <a:srgbClr val="3B3838"/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300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1CB939-2AB5-9468-D896-178B52218285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周東圻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28A66F0-B831-76D8-216D-BC0B6EF21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6" y="1274232"/>
            <a:ext cx="12036407" cy="496710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18F60EE-3D9A-66A5-AEDA-86482410BAF2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17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8B6B8F-75EB-7021-D506-4DFF58054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8E4F93-832D-DBD4-60CB-4D29A7561E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图片 9">
            <a:extLst>
              <a:ext uri="{FF2B5EF4-FFF2-40B4-BE49-F238E27FC236}">
                <a16:creationId xmlns:a16="http://schemas.microsoft.com/office/drawing/2014/main" id="{98EAD148-3BA8-5AB2-A358-B79AEFB57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4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7" name="文本框 17">
            <a:extLst>
              <a:ext uri="{FF2B5EF4-FFF2-40B4-BE49-F238E27FC236}">
                <a16:creationId xmlns:a16="http://schemas.microsoft.com/office/drawing/2014/main" id="{DDB92C2B-F8D0-0593-F217-1DE1426A7987}"/>
              </a:ext>
            </a:extLst>
          </p:cNvPr>
          <p:cNvSpPr txBox="1"/>
          <p:nvPr/>
        </p:nvSpPr>
        <p:spPr>
          <a:xfrm>
            <a:off x="3925887" y="2413073"/>
            <a:ext cx="1057092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3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3</a:t>
            </a:r>
            <a:endParaRPr lang="zh-CN" altLang="en-US" sz="13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8" name="菱形 7">
            <a:extLst>
              <a:ext uri="{FF2B5EF4-FFF2-40B4-BE49-F238E27FC236}">
                <a16:creationId xmlns:a16="http://schemas.microsoft.com/office/drawing/2014/main" id="{4CE199E2-0B92-B04C-3875-6A824DDAC31F}"/>
              </a:ext>
            </a:extLst>
          </p:cNvPr>
          <p:cNvSpPr/>
          <p:nvPr/>
        </p:nvSpPr>
        <p:spPr>
          <a:xfrm>
            <a:off x="3199174" y="2199135"/>
            <a:ext cx="2643868" cy="2643868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9" name="菱形 8">
            <a:extLst>
              <a:ext uri="{FF2B5EF4-FFF2-40B4-BE49-F238E27FC236}">
                <a16:creationId xmlns:a16="http://schemas.microsoft.com/office/drawing/2014/main" id="{1B7AE9FE-6271-9388-14DF-FECA72157846}"/>
              </a:ext>
            </a:extLst>
          </p:cNvPr>
          <p:cNvSpPr/>
          <p:nvPr/>
        </p:nvSpPr>
        <p:spPr>
          <a:xfrm>
            <a:off x="5302611" y="1371821"/>
            <a:ext cx="4298496" cy="4298496"/>
          </a:xfrm>
          <a:prstGeom prst="diamond">
            <a:avLst/>
          </a:prstGeom>
          <a:noFill/>
          <a:ln w="28575">
            <a:solidFill>
              <a:srgbClr val="3B38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0" name="文本框 10">
            <a:extLst>
              <a:ext uri="{FF2B5EF4-FFF2-40B4-BE49-F238E27FC236}">
                <a16:creationId xmlns:a16="http://schemas.microsoft.com/office/drawing/2014/main" id="{0CEEF247-0FFE-2D72-7FB0-C7157D0F9875}"/>
              </a:ext>
            </a:extLst>
          </p:cNvPr>
          <p:cNvSpPr txBox="1"/>
          <p:nvPr/>
        </p:nvSpPr>
        <p:spPr>
          <a:xfrm>
            <a:off x="5499687" y="3259458"/>
            <a:ext cx="390434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zh-TW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系統功能</a:t>
            </a:r>
            <a:endParaRPr lang="en-US" altLang="zh-TW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DF4D35FD-296B-F7E5-0682-0DF40AC7E3A3}"/>
              </a:ext>
            </a:extLst>
          </p:cNvPr>
          <p:cNvSpPr txBox="1"/>
          <p:nvPr/>
        </p:nvSpPr>
        <p:spPr>
          <a:xfrm>
            <a:off x="3685677" y="3391508"/>
            <a:ext cx="14700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erif SC" panose="02020400000000000000" pitchFamily="18" charset="-122"/>
              </a:rPr>
              <a:t>PART 03</a:t>
            </a:r>
            <a:endParaRPr lang="zh-CN" altLang="en-US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ource Han Serif SC" panose="02020400000000000000" pitchFamily="18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4E6E6BF-4670-9B7A-A7D1-F23D69920DD0}"/>
              </a:ext>
            </a:extLst>
          </p:cNvPr>
          <p:cNvSpPr txBox="1"/>
          <p:nvPr/>
        </p:nvSpPr>
        <p:spPr>
          <a:xfrm>
            <a:off x="295633" y="6268712"/>
            <a:ext cx="18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報告人：陳家寧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BC2803-8CEF-20AD-FEF2-736B2AF4AC31}"/>
              </a:ext>
            </a:extLst>
          </p:cNvPr>
          <p:cNvSpPr txBox="1"/>
          <p:nvPr/>
        </p:nvSpPr>
        <p:spPr>
          <a:xfrm>
            <a:off x="11595411" y="6268712"/>
            <a:ext cx="4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16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佈景主題1">
  <a:themeElements>
    <a:clrScheme name="自定义 9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4D47"/>
      </a:accent1>
      <a:accent2>
        <a:srgbClr val="504D47"/>
      </a:accent2>
      <a:accent3>
        <a:srgbClr val="504D47"/>
      </a:accent3>
      <a:accent4>
        <a:srgbClr val="504D47"/>
      </a:accent4>
      <a:accent5>
        <a:srgbClr val="504D47"/>
      </a:accent5>
      <a:accent6>
        <a:srgbClr val="504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佈景主題1" id="{2FC177B5-3E65-4BE4-932E-FB745EA0DDBB}" vid="{01D448BE-85E3-424A-AC43-BBB40EDD0BEC}"/>
    </a:ext>
  </a:extLst>
</a:theme>
</file>

<file path=ppt/theme/theme2.xml><?xml version="1.0" encoding="utf-8"?>
<a:theme xmlns:a="http://schemas.openxmlformats.org/drawingml/2006/main" name="Office 佈景主題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3125</TotalTime>
  <Words>1097</Words>
  <Application>Microsoft Macintosh PowerPoint</Application>
  <PresentationFormat>寬螢幕</PresentationFormat>
  <Paragraphs>401</Paragraphs>
  <Slides>44</Slides>
  <Notes>11</Notes>
  <HiddenSlides>0</HiddenSlides>
  <MMClips>2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44</vt:i4>
      </vt:variant>
    </vt:vector>
  </HeadingPairs>
  <TitlesOfParts>
    <vt:vector size="57" baseType="lpstr">
      <vt:lpstr>微軟正黑體</vt:lpstr>
      <vt:lpstr>等线</vt:lpstr>
      <vt:lpstr>等线 Light</vt:lpstr>
      <vt:lpstr>微软雅黑</vt:lpstr>
      <vt:lpstr>Abadi</vt:lpstr>
      <vt:lpstr>Aharoni</vt:lpstr>
      <vt:lpstr>Aptos</vt:lpstr>
      <vt:lpstr>Arial</vt:lpstr>
      <vt:lpstr>Calibri</vt:lpstr>
      <vt:lpstr>Calibri Light</vt:lpstr>
      <vt:lpstr>Wingdings</vt:lpstr>
      <vt:lpstr>佈景主題1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暄 陳</dc:creator>
  <cp:lastModifiedBy>佳宜 Cheng</cp:lastModifiedBy>
  <cp:revision>55</cp:revision>
  <dcterms:created xsi:type="dcterms:W3CDTF">2024-05-13T04:38:17Z</dcterms:created>
  <dcterms:modified xsi:type="dcterms:W3CDTF">2024-06-01T14:17:33Z</dcterms:modified>
</cp:coreProperties>
</file>